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9.jpg" ContentType="image/png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92" r:id="rId5"/>
  </p:sldMasterIdLst>
  <p:notesMasterIdLst>
    <p:notesMasterId r:id="rId22"/>
  </p:notesMasterIdLst>
  <p:handoutMasterIdLst>
    <p:handoutMasterId r:id="rId23"/>
  </p:handoutMasterIdLst>
  <p:sldIdLst>
    <p:sldId id="256" r:id="rId6"/>
    <p:sldId id="269" r:id="rId7"/>
    <p:sldId id="274" r:id="rId8"/>
    <p:sldId id="278" r:id="rId9"/>
    <p:sldId id="275" r:id="rId10"/>
    <p:sldId id="276" r:id="rId11"/>
    <p:sldId id="277" r:id="rId12"/>
    <p:sldId id="279" r:id="rId13"/>
    <p:sldId id="280" r:id="rId14"/>
    <p:sldId id="281" r:id="rId15"/>
    <p:sldId id="267" r:id="rId16"/>
    <p:sldId id="282" r:id="rId17"/>
    <p:sldId id="287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1A"/>
    <a:srgbClr val="C6D883"/>
    <a:srgbClr val="ED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A8DF1-1CEF-435E-BD0B-F2FB8904E892}" v="4" dt="2022-06-30T11:11:20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5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gger-Hönle" userId="747e70f9-a062-4e48-a4b6-0044010c398a" providerId="ADAL" clId="{B34A8DF1-1CEF-435E-BD0B-F2FB8904E892}"/>
    <pc:docChg chg="custSel modSld">
      <pc:chgData name="Glogger-Hönle" userId="747e70f9-a062-4e48-a4b6-0044010c398a" providerId="ADAL" clId="{B34A8DF1-1CEF-435E-BD0B-F2FB8904E892}" dt="2022-06-30T11:11:20.123" v="2" actId="27636"/>
      <pc:docMkLst>
        <pc:docMk/>
      </pc:docMkLst>
      <pc:sldChg chg="modSp mod">
        <pc:chgData name="Glogger-Hönle" userId="747e70f9-a062-4e48-a4b6-0044010c398a" providerId="ADAL" clId="{B34A8DF1-1CEF-435E-BD0B-F2FB8904E892}" dt="2022-06-30T11:11:20.123" v="2" actId="27636"/>
        <pc:sldMkLst>
          <pc:docMk/>
          <pc:sldMk cId="1614047898" sldId="267"/>
        </pc:sldMkLst>
        <pc:spChg chg="mod">
          <ac:chgData name="Glogger-Hönle" userId="747e70f9-a062-4e48-a4b6-0044010c398a" providerId="ADAL" clId="{B34A8DF1-1CEF-435E-BD0B-F2FB8904E892}" dt="2022-06-30T11:11:20.123" v="2" actId="27636"/>
          <ac:spMkLst>
            <pc:docMk/>
            <pc:sldMk cId="1614047898" sldId="267"/>
            <ac:spMk id="2" creationId="{E6858FBF-C06C-48CA-9B21-98BD50E70A4E}"/>
          </ac:spMkLst>
        </pc:spChg>
      </pc:sldChg>
      <pc:sldChg chg="modSp mod">
        <pc:chgData name="Glogger-Hönle" userId="747e70f9-a062-4e48-a4b6-0044010c398a" providerId="ADAL" clId="{B34A8DF1-1CEF-435E-BD0B-F2FB8904E892}" dt="2022-06-30T11:11:20.107" v="0" actId="27636"/>
        <pc:sldMkLst>
          <pc:docMk/>
          <pc:sldMk cId="3716481149" sldId="279"/>
        </pc:sldMkLst>
        <pc:spChg chg="mod">
          <ac:chgData name="Glogger-Hönle" userId="747e70f9-a062-4e48-a4b6-0044010c398a" providerId="ADAL" clId="{B34A8DF1-1CEF-435E-BD0B-F2FB8904E892}" dt="2022-06-30T11:11:20.107" v="0" actId="27636"/>
          <ac:spMkLst>
            <pc:docMk/>
            <pc:sldMk cId="3716481149" sldId="279"/>
            <ac:spMk id="5" creationId="{9D474327-F4BC-482D-803C-ED864CB980E1}"/>
          </ac:spMkLst>
        </pc:spChg>
      </pc:sldChg>
      <pc:sldChg chg="modSp mod">
        <pc:chgData name="Glogger-Hönle" userId="747e70f9-a062-4e48-a4b6-0044010c398a" providerId="ADAL" clId="{B34A8DF1-1CEF-435E-BD0B-F2FB8904E892}" dt="2022-06-30T11:11:20.123" v="1" actId="27636"/>
        <pc:sldMkLst>
          <pc:docMk/>
          <pc:sldMk cId="858378601" sldId="281"/>
        </pc:sldMkLst>
        <pc:spChg chg="mod">
          <ac:chgData name="Glogger-Hönle" userId="747e70f9-a062-4e48-a4b6-0044010c398a" providerId="ADAL" clId="{B34A8DF1-1CEF-435E-BD0B-F2FB8904E892}" dt="2022-06-30T11:11:20.123" v="1" actId="27636"/>
          <ac:spMkLst>
            <pc:docMk/>
            <pc:sldMk cId="858378601" sldId="281"/>
            <ac:spMk id="7" creationId="{3EA3EC59-24DB-46DB-863E-9644BA35FE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9E6805D-D325-4053-80A6-1B45087D51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6208BA-4B63-4CCB-B8DD-DD18F6F493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FC5D0-9D59-4D26-A2DE-16DB778486E8}" type="datetimeFigureOut">
              <a:rPr lang="de-DE" smtClean="0"/>
              <a:t>30.06.2022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7B3837-702F-4BD9-AB97-2BFD0E4C29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F7DE61-4B81-4EF9-AA92-2A7A1025C9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1835E-DF1A-45C2-A1AB-52D533152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11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017AB-8337-4422-8125-99EB027F4321}" type="datetimeFigureOut">
              <a:rPr lang="de-DE" smtClean="0"/>
              <a:t>30.06.2022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CA29A-42F3-4241-A3B9-1DA6434643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03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CA29A-42F3-4241-A3B9-1DA6434643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07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56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4.jpg"/><Relationship Id="rId7" Type="http://schemas.openxmlformats.org/officeDocument/2006/relationships/image" Target="../media/image37.jpg"/><Relationship Id="rId12" Type="http://schemas.openxmlformats.org/officeDocument/2006/relationships/image" Target="../media/image61.jp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jpg"/><Relationship Id="rId11" Type="http://schemas.openxmlformats.org/officeDocument/2006/relationships/image" Target="../media/image32.jpg"/><Relationship Id="rId5" Type="http://schemas.openxmlformats.org/officeDocument/2006/relationships/image" Target="../media/image58.jpg"/><Relationship Id="rId10" Type="http://schemas.openxmlformats.org/officeDocument/2006/relationships/image" Target="../media/image60.jpg"/><Relationship Id="rId4" Type="http://schemas.openxmlformats.org/officeDocument/2006/relationships/image" Target="../media/image57.jpg"/><Relationship Id="rId9" Type="http://schemas.openxmlformats.org/officeDocument/2006/relationships/image" Target="../media/image59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8.png"/><Relationship Id="rId7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11" Type="http://schemas.openxmlformats.org/officeDocument/2006/relationships/image" Target="../media/image35.jpg"/><Relationship Id="rId5" Type="http://schemas.openxmlformats.org/officeDocument/2006/relationships/image" Target="../media/image40.jpg"/><Relationship Id="rId10" Type="http://schemas.openxmlformats.org/officeDocument/2006/relationships/image" Target="../media/image43.jpg"/><Relationship Id="rId4" Type="http://schemas.openxmlformats.org/officeDocument/2006/relationships/image" Target="../media/image39.jpg"/><Relationship Id="rId9" Type="http://schemas.openxmlformats.org/officeDocument/2006/relationships/image" Target="../media/image4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0A7AD41-5BA7-4168-92CD-701FD5040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98449"/>
            <a:ext cx="9144000" cy="2895600"/>
          </a:xfrm>
          <a:prstGeom prst="rect">
            <a:avLst/>
          </a:prstGeom>
        </p:spPr>
      </p:pic>
      <p:pic>
        <p:nvPicPr>
          <p:cNvPr id="8" name="Grafik 7" descr="Ein Bild, das Platz enthält.&#10;&#10;Automatisch generierte Beschreibung">
            <a:extLst>
              <a:ext uri="{FF2B5EF4-FFF2-40B4-BE49-F238E27FC236}">
                <a16:creationId xmlns:a16="http://schemas.microsoft.com/office/drawing/2014/main" id="{12D3AB09-8C9E-489A-B74D-F81E11B17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4"/>
            <a:ext cx="9144000" cy="4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6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_4. a) Mögliche Fragen an die Schü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A762C8-4C29-4352-AF39-7DF6C0FBF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664" r="-1708"/>
          <a:stretch/>
        </p:blipFill>
        <p:spPr>
          <a:xfrm rot="5400000">
            <a:off x="6134169" y="3223650"/>
            <a:ext cx="3565084" cy="2453883"/>
          </a:xfrm>
          <a:prstGeom prst="rect">
            <a:avLst/>
          </a:prstGeom>
        </p:spPr>
      </p:pic>
      <p:sp>
        <p:nvSpPr>
          <p:cNvPr id="57" name="Bildplatzhalter 3">
            <a:extLst>
              <a:ext uri="{FF2B5EF4-FFF2-40B4-BE49-F238E27FC236}">
                <a16:creationId xmlns:a16="http://schemas.microsoft.com/office/drawing/2014/main" id="{5EBE0EE9-7736-456D-9C7A-63A6BB3E1E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6696" y="4333107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3"/>
            <a:srcRect/>
            <a:stretch>
              <a:fillRect l="-30478" t="-3719" r="-33204" b="-5539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58" name="Bildplatzhalter 3">
            <a:extLst>
              <a:ext uri="{FF2B5EF4-FFF2-40B4-BE49-F238E27FC236}">
                <a16:creationId xmlns:a16="http://schemas.microsoft.com/office/drawing/2014/main" id="{BE6772E3-E826-40D5-A878-3BB3463FD12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6432" y="4944093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4"/>
            <a:srcRect/>
            <a:stretch>
              <a:fillRect l="-29608" t="-6909" r="-34698" b="-2765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59" name="Bildplatzhalter 3">
            <a:extLst>
              <a:ext uri="{FF2B5EF4-FFF2-40B4-BE49-F238E27FC236}">
                <a16:creationId xmlns:a16="http://schemas.microsoft.com/office/drawing/2014/main" id="{EE2B5665-E0B5-4143-A575-010929C090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10585" y="1004479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5"/>
            <a:srcRect/>
            <a:stretch>
              <a:fillRect l="-29674" t="-3182" r="-26911" b="-1339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60" name="Bildplatzhalter 3">
            <a:extLst>
              <a:ext uri="{FF2B5EF4-FFF2-40B4-BE49-F238E27FC236}">
                <a16:creationId xmlns:a16="http://schemas.microsoft.com/office/drawing/2014/main" id="{D3C2D207-2204-405B-A702-78719E5F950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31526" y="1452835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6"/>
            <a:srcRect/>
            <a:stretch>
              <a:fillRect l="-33047" t="-12208" r="-34257" b="532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lang="de-DE"/>
            </a:lvl1pPr>
          </a:lstStyle>
          <a:p>
            <a:endParaRPr lang="de-DE" dirty="0"/>
          </a:p>
        </p:txBody>
      </p:sp>
      <p:sp>
        <p:nvSpPr>
          <p:cNvPr id="41" name="Bildplatzhalter 3">
            <a:extLst>
              <a:ext uri="{FF2B5EF4-FFF2-40B4-BE49-F238E27FC236}">
                <a16:creationId xmlns:a16="http://schemas.microsoft.com/office/drawing/2014/main" id="{4020283A-046A-41A9-BF87-98E3013731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24290" y="3750197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7"/>
            <a:srcRect/>
            <a:stretch>
              <a:fillRect l="-33471" t="-3482" r="-12837" b="-2580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68" y="1670519"/>
            <a:ext cx="4770232" cy="457316"/>
          </a:xfrm>
        </p:spPr>
        <p:txBody>
          <a:bodyPr/>
          <a:lstStyle/>
          <a:p>
            <a:r>
              <a:rPr lang="de-DE" sz="2000" dirty="0">
                <a:latin typeface="Cera PROModern Medium" pitchFamily="2" charset="0"/>
              </a:rPr>
              <a:t>4. a) Mögliche Fragen an die Schüler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E0D27E-77FF-493B-8386-E1FFC06DC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64" y="2209800"/>
            <a:ext cx="4615492" cy="1474987"/>
          </a:xfrm>
        </p:spPr>
        <p:txBody>
          <a:bodyPr/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era PROModern Medium" pitchFamily="2" charset="0"/>
              </a:rPr>
              <a:t>Was steht auf der Ohrmarke?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era PROModern Medium" pitchFamily="2" charset="0"/>
              </a:rPr>
              <a:t>Wie viele Körner hat ein Maiskolben? 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era PROModern Medium" pitchFamily="2" charset="0"/>
              </a:rPr>
              <a:t>Wofür wird dieses Gerät gebraucht?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era PROModern Medium" pitchFamily="2" charset="0"/>
              </a:rPr>
              <a:t>Wie viele Zuckerstücke werden aus einer </a:t>
            </a:r>
            <a:br>
              <a:rPr lang="de-DE" dirty="0">
                <a:latin typeface="Cera PROModern Medium" pitchFamily="2" charset="0"/>
              </a:rPr>
            </a:br>
            <a:r>
              <a:rPr lang="de-DE" dirty="0">
                <a:latin typeface="Cera PROModern Medium" pitchFamily="2" charset="0"/>
              </a:rPr>
              <a:t>Zuckerrübe gewonnen?</a:t>
            </a:r>
            <a:endParaRPr lang="de-DE" dirty="0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FE3F747-2478-47FA-8001-41147EDFB29F}"/>
              </a:ext>
            </a:extLst>
          </p:cNvPr>
          <p:cNvGrpSpPr/>
          <p:nvPr userDrawn="1"/>
        </p:nvGrpSpPr>
        <p:grpSpPr>
          <a:xfrm>
            <a:off x="5319687" y="3499320"/>
            <a:ext cx="1467389" cy="1284004"/>
            <a:chOff x="9986934" y="3002263"/>
            <a:chExt cx="1956518" cy="1712004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07CDD97D-01A4-4970-A19B-DEB0F033A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86934" y="3002263"/>
              <a:ext cx="1956518" cy="1460500"/>
            </a:xfrm>
            <a:prstGeom prst="rect">
              <a:avLst/>
            </a:prstGeom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2559FC7C-0C5B-43CE-8B70-6EFDA4C40E82}"/>
                </a:ext>
              </a:extLst>
            </p:cNvPr>
            <p:cNvSpPr txBox="1"/>
            <p:nvPr/>
          </p:nvSpPr>
          <p:spPr>
            <a:xfrm>
              <a:off x="10679112" y="3113830"/>
              <a:ext cx="670430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200" b="1" i="1" baseline="30000" dirty="0">
                  <a:solidFill>
                    <a:schemeClr val="bg1"/>
                  </a:solidFill>
                  <a:latin typeface="Myriad variable semibold italic"/>
                </a:rPr>
                <a:t>?</a:t>
              </a:r>
              <a:endParaRPr lang="de-DE" sz="7200" b="1" i="1" dirty="0">
                <a:solidFill>
                  <a:schemeClr val="bg1"/>
                </a:solidFill>
                <a:latin typeface="Myriad variable semibold italic"/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553CBE3-ED30-40BB-93EF-F85E4A172104}"/>
              </a:ext>
            </a:extLst>
          </p:cNvPr>
          <p:cNvGrpSpPr/>
          <p:nvPr userDrawn="1"/>
        </p:nvGrpSpPr>
        <p:grpSpPr>
          <a:xfrm>
            <a:off x="1746699" y="3766752"/>
            <a:ext cx="1467389" cy="1284004"/>
            <a:chOff x="6708674" y="4151507"/>
            <a:chExt cx="1956518" cy="1712004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E9E7C835-12E9-4421-8A34-7871DE660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708674" y="4151507"/>
              <a:ext cx="1956518" cy="1460500"/>
            </a:xfrm>
            <a:prstGeom prst="rect">
              <a:avLst/>
            </a:prstGeom>
          </p:spPr>
        </p:pic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3BB4FF6-C73D-44BE-898B-5B25D4893295}"/>
                </a:ext>
              </a:extLst>
            </p:cNvPr>
            <p:cNvSpPr txBox="1"/>
            <p:nvPr/>
          </p:nvSpPr>
          <p:spPr>
            <a:xfrm>
              <a:off x="7400852" y="4263074"/>
              <a:ext cx="670430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200" b="1" i="1" baseline="30000" dirty="0">
                  <a:solidFill>
                    <a:schemeClr val="bg1"/>
                  </a:solidFill>
                  <a:latin typeface="Myriad variable semibold italic"/>
                </a:rPr>
                <a:t>?</a:t>
              </a:r>
              <a:endParaRPr lang="de-DE" sz="7200" b="1" i="1" dirty="0">
                <a:solidFill>
                  <a:schemeClr val="bg1"/>
                </a:solidFill>
                <a:latin typeface="Myriad variable semibold italic"/>
              </a:endParaRPr>
            </a:p>
          </p:txBody>
        </p:sp>
      </p:grpSp>
      <p:pic>
        <p:nvPicPr>
          <p:cNvPr id="53" name="Grafik 5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309DBE2-17BE-48AA-8789-688BDEE0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1"/>
          <a:stretch/>
        </p:blipFill>
        <p:spPr>
          <a:xfrm flipH="1">
            <a:off x="8373599" y="1032127"/>
            <a:ext cx="770401" cy="1507627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8FEECB30-7313-4609-8E1F-208CD711011E}"/>
              </a:ext>
            </a:extLst>
          </p:cNvPr>
          <p:cNvGrpSpPr/>
          <p:nvPr userDrawn="1"/>
        </p:nvGrpSpPr>
        <p:grpSpPr>
          <a:xfrm>
            <a:off x="3301059" y="4559710"/>
            <a:ext cx="1622777" cy="1309519"/>
            <a:chOff x="4242926" y="5109441"/>
            <a:chExt cx="2163702" cy="1746024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67FE9975-887B-406B-B9B9-CF891A9E5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42926" y="5109441"/>
              <a:ext cx="2163702" cy="1460500"/>
            </a:xfrm>
            <a:prstGeom prst="rect">
              <a:avLst/>
            </a:prstGeom>
          </p:spPr>
        </p:pic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474A7D5C-55B9-44E7-AED2-A53A9CBCC349}"/>
                </a:ext>
              </a:extLst>
            </p:cNvPr>
            <p:cNvSpPr txBox="1"/>
            <p:nvPr/>
          </p:nvSpPr>
          <p:spPr>
            <a:xfrm>
              <a:off x="5032543" y="5255028"/>
              <a:ext cx="794746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200" b="1" i="1" baseline="30000" dirty="0">
                  <a:solidFill>
                    <a:schemeClr val="bg1"/>
                  </a:solidFill>
                  <a:latin typeface="Myriad variable semibold italic"/>
                </a:rPr>
                <a:t>!</a:t>
              </a:r>
              <a:endParaRPr lang="de-DE" sz="7200" b="1" i="1" dirty="0">
                <a:solidFill>
                  <a:schemeClr val="bg1"/>
                </a:solidFill>
                <a:latin typeface="Myriad variable semibold italic"/>
              </a:endParaRPr>
            </a:p>
          </p:txBody>
        </p:sp>
      </p:grp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1E73B8A9-1042-424F-8308-DE347FF29A10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7190CC6A-16E0-4DA8-863B-34542AE85DE6}"/>
              </a:ext>
            </a:extLst>
          </p:cNvPr>
          <p:cNvSpPr txBox="1"/>
          <p:nvPr userDrawn="1"/>
        </p:nvSpPr>
        <p:spPr>
          <a:xfrm>
            <a:off x="7759521" y="380598"/>
            <a:ext cx="1146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ra PROModern Medium" pitchFamily="2" charset="0"/>
              </a:rPr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363082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rlage_4. a) Mögliche Fragen an die Schü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8A77B17-32EA-4C64-92FF-4F5FB16E3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554" y="649788"/>
            <a:ext cx="5199159" cy="542145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2A3D0DD-B389-44EE-8FDC-84166CA6E0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72199" r="1421" b="-16054"/>
          <a:stretch/>
        </p:blipFill>
        <p:spPr>
          <a:xfrm rot="5400000">
            <a:off x="6781246" y="3650424"/>
            <a:ext cx="3150707" cy="157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68" y="1670519"/>
            <a:ext cx="4084432" cy="468524"/>
          </a:xfrm>
        </p:spPr>
        <p:txBody>
          <a:bodyPr/>
          <a:lstStyle/>
          <a:p>
            <a:r>
              <a:rPr lang="de-DE" sz="2000" dirty="0">
                <a:latin typeface="Cera PROModern Medium" pitchFamily="2" charset="0"/>
              </a:rPr>
              <a:t>4. b) Fragerunde der Schüler</a:t>
            </a:r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2C581E8-9E6D-496E-A03D-AAB2AD6A0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9" r="-1" b="15220"/>
          <a:stretch/>
        </p:blipFill>
        <p:spPr>
          <a:xfrm>
            <a:off x="0" y="3608879"/>
            <a:ext cx="1882460" cy="2939404"/>
          </a:xfrm>
          <a:prstGeom prst="rect">
            <a:avLst/>
          </a:prstGeom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847E67A0-58B1-4DBD-A6FB-1C2358935DAA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E459A4D-663A-4624-9F61-FFA037D920CE}"/>
              </a:ext>
            </a:extLst>
          </p:cNvPr>
          <p:cNvSpPr txBox="1"/>
          <p:nvPr userDrawn="1"/>
        </p:nvSpPr>
        <p:spPr>
          <a:xfrm>
            <a:off x="7759521" y="380598"/>
            <a:ext cx="1146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Cera PROModern Medium" pitchFamily="2" charset="0"/>
              </a:rPr>
              <a:t>FRAGEN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051585-00F8-46AD-8623-917CAF0E80A2}"/>
              </a:ext>
            </a:extLst>
          </p:cNvPr>
          <p:cNvSpPr txBox="1"/>
          <p:nvPr userDrawn="1"/>
        </p:nvSpPr>
        <p:spPr>
          <a:xfrm>
            <a:off x="4101429" y="1297658"/>
            <a:ext cx="143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Warum sind Sie Landwirtin geworden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3A22DD-DA5E-4A48-8356-CA067DC2EC7A}"/>
              </a:ext>
            </a:extLst>
          </p:cNvPr>
          <p:cNvSpPr txBox="1"/>
          <p:nvPr userDrawn="1"/>
        </p:nvSpPr>
        <p:spPr>
          <a:xfrm>
            <a:off x="4395239" y="3367046"/>
            <a:ext cx="101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Wie wird man Landwirtin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0CEB32-4732-456F-90E3-36A6B45A741D}"/>
              </a:ext>
            </a:extLst>
          </p:cNvPr>
          <p:cNvSpPr txBox="1"/>
          <p:nvPr userDrawn="1"/>
        </p:nvSpPr>
        <p:spPr>
          <a:xfrm>
            <a:off x="3733678" y="5135524"/>
            <a:ext cx="143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Was verdient man als Landwirtin</a:t>
            </a:r>
          </a:p>
        </p:txBody>
      </p:sp>
    </p:spTree>
    <p:extLst>
      <p:ext uri="{BB962C8B-B14F-4D97-AF65-F5344CB8AC3E}">
        <p14:creationId xmlns:p14="http://schemas.microsoft.com/office/powerpoint/2010/main" val="153263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orlage_4. a) Mögliche Fragen an die Schü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F52C1DC-989D-41AF-8843-7F2FCACDF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8" t="861" r="-4930" b="-3437"/>
          <a:stretch/>
        </p:blipFill>
        <p:spPr>
          <a:xfrm>
            <a:off x="0" y="3062983"/>
            <a:ext cx="1308964" cy="35564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552A93-3F0E-46A6-9F21-A799DB5B5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307" r="-8610"/>
          <a:stretch/>
        </p:blipFill>
        <p:spPr>
          <a:xfrm rot="5400000">
            <a:off x="6635572" y="2969077"/>
            <a:ext cx="3806986" cy="1209869"/>
          </a:xfrm>
          <a:prstGeom prst="rect">
            <a:avLst/>
          </a:prstGeom>
        </p:spPr>
      </p:pic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3FE374D0-7918-4A66-898A-BFBCC4A575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4187" y="3361948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4"/>
            <a:srcRect/>
            <a:stretch>
              <a:fillRect l="-35413" t="-12259" r="-37239" b="-2987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D3445323-5EBC-44AC-A8EC-D5E6227803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78081" y="2168698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5"/>
            <a:srcRect/>
            <a:stretch>
              <a:fillRect l="-30850" t="-3967" r="-26790" b="-1257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8BAC1AB9-BEE0-4567-B31F-024ED93A07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85259" y="1534799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6"/>
            <a:srcRect/>
            <a:stretch>
              <a:fillRect l="-37702" t="-20083" r="-44813" b="-1745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C7BA5C17-47EC-4EE8-B5C8-B36DE92477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54085" y="3897879"/>
            <a:ext cx="2847814" cy="1884286"/>
          </a:xfrm>
          <a:prstGeom prst="roundRect">
            <a:avLst>
              <a:gd name="adj" fmla="val 11867"/>
            </a:avLst>
          </a:prstGeom>
          <a:blipFill>
            <a:blip r:embed="rId7"/>
            <a:srcRect/>
            <a:stretch>
              <a:fillRect l="-10877" t="-11413" r="-10676" b="-11211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DE4ECC5B-6097-4AC8-A66B-CCFDA0A075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01965" y="3916460"/>
            <a:ext cx="2847814" cy="1884286"/>
          </a:xfrm>
          <a:prstGeom prst="roundRect">
            <a:avLst>
              <a:gd name="adj" fmla="val 11867"/>
            </a:avLst>
          </a:prstGeom>
          <a:blipFill>
            <a:blip r:embed="rId8"/>
            <a:srcRect/>
            <a:stretch>
              <a:fillRect l="-22846" t="-23488" r="-7386" b="-7891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68" y="1670518"/>
            <a:ext cx="3909909" cy="539281"/>
          </a:xfrm>
        </p:spPr>
        <p:txBody>
          <a:bodyPr/>
          <a:lstStyle/>
          <a:p>
            <a:r>
              <a:rPr lang="de-DE" sz="2000" dirty="0">
                <a:latin typeface="Cera PROModern Medium" pitchFamily="2" charset="0"/>
              </a:rPr>
              <a:t>5. Kommt mich besuchen!</a:t>
            </a:r>
            <a:endParaRPr lang="de-DE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93FA301-AA49-4BAF-8E03-D2F37CDA14DA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EB8EB4F-A2E4-4153-89C6-B930D5CDE893}"/>
              </a:ext>
            </a:extLst>
          </p:cNvPr>
          <p:cNvSpPr txBox="1"/>
          <p:nvPr userDrawn="1"/>
        </p:nvSpPr>
        <p:spPr>
          <a:xfrm>
            <a:off x="7759521" y="380598"/>
            <a:ext cx="1146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ra PROModern Medium" pitchFamily="2" charset="0"/>
              </a:rPr>
              <a:t>BESUCH</a:t>
            </a:r>
          </a:p>
        </p:txBody>
      </p:sp>
    </p:spTree>
    <p:extLst>
      <p:ext uri="{BB962C8B-B14F-4D97-AF65-F5344CB8AC3E}">
        <p14:creationId xmlns:p14="http://schemas.microsoft.com/office/powerpoint/2010/main" val="27769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weise für Bildänder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AB6BC28A-0A25-4F5E-A250-551C3DBE3F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82988" y="2422949"/>
            <a:ext cx="1350000" cy="135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AE056CAD-1304-4F7A-8E38-B4DD5CB8863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01965" y="4314025"/>
            <a:ext cx="2847814" cy="1884286"/>
          </a:xfrm>
          <a:prstGeom prst="roundRect">
            <a:avLst>
              <a:gd name="adj" fmla="val 11867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4C728E71-03DD-429D-8285-6B27CF4E5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61" y="1222513"/>
            <a:ext cx="5743203" cy="54875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/>
            </a:lvl1pPr>
          </a:lstStyle>
          <a:p>
            <a:pPr lvl="0"/>
            <a:r>
              <a:rPr lang="de-DE" dirty="0"/>
              <a:t>Drücke bei deinen vorzubereiteten Folien (</a:t>
            </a:r>
            <a:r>
              <a:rPr lang="de-DE" dirty="0" err="1"/>
              <a:t>ausserhalb</a:t>
            </a:r>
            <a:r>
              <a:rPr lang="de-DE" dirty="0"/>
              <a:t> der Masteransicht) auf die Schaltfläche, wenn du neue Folien zu deiner Präsentation hinzufügst.</a:t>
            </a:r>
          </a:p>
          <a:p>
            <a:pPr lvl="0"/>
            <a:r>
              <a:rPr lang="de-DE" dirty="0"/>
              <a:t>ODER</a:t>
            </a:r>
          </a:p>
          <a:p>
            <a:pPr lvl="0"/>
            <a:r>
              <a:rPr lang="de-DE" dirty="0"/>
              <a:t>Möchtest du bei schon platzierten Fotos / Bildern den Bildinhalt austauschen, dann hilft Ihnen folgende Vorgehensweise:</a:t>
            </a:r>
          </a:p>
          <a:p>
            <a:pPr lvl="0"/>
            <a:r>
              <a:rPr lang="de-DE" dirty="0"/>
              <a:t>Markiere das auszutauschende Bild und rufe per Rechtsklick darauf das Kontextmenü auf.</a:t>
            </a:r>
          </a:p>
          <a:p>
            <a:pPr lvl="0"/>
            <a:r>
              <a:rPr lang="de-DE" dirty="0"/>
              <a:t>Wähle BILD ÄNDERN.</a:t>
            </a:r>
          </a:p>
          <a:p>
            <a:pPr lvl="0"/>
            <a:r>
              <a:rPr lang="de-DE" dirty="0"/>
              <a:t>Suche im Dialogfeld GRAFIK EINFÜGEN nun das neue Bild heraus und bestätige die Auswahl mit EINFÜGEN.</a:t>
            </a:r>
          </a:p>
          <a:p>
            <a:pPr lvl="0"/>
            <a:r>
              <a:rPr lang="de-DE" dirty="0"/>
              <a:t>Wichtig: Die Ausmaße des vorhergehenden Bildes werden nur dann beibehalten, wenn das neue Foto das gleiche Seitenverhältnis hat wie die ehemalige Grafik (also z.B. 3 x 4).</a:t>
            </a:r>
          </a:p>
          <a:p>
            <a:pPr lvl="0"/>
            <a:r>
              <a:rPr lang="de-DE" dirty="0"/>
              <a:t>Du kannst ebenfalls Bilder im Nachhinein zuschneiden. Das funktioniert nach folgendem Schema:</a:t>
            </a:r>
          </a:p>
          <a:p>
            <a:pPr lvl="0"/>
            <a:r>
              <a:rPr lang="de-DE" dirty="0"/>
              <a:t>Markiere das Bild, das geändert werden soll.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Klicke in der Registerkarte BILDFORMAT und auf die Schaltfläche ZUSCHNEIDEN. Hier kann das Foto verschoben, größer gezogen und an den Anfassern zugeschnitten werden!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FF0000"/>
                </a:solidFill>
              </a:rPr>
              <a:t>Bitte diese Seite und folgende am Ende Ihrer Präsentationsvorbereitung löschen!! Sie können diese Seite unter „Neue Folie“ erneut </a:t>
            </a:r>
            <a:r>
              <a:rPr lang="de-DE">
                <a:solidFill>
                  <a:srgbClr val="FF0000"/>
                </a:solidFill>
              </a:rPr>
              <a:t>laden.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B6530EEA-A4F4-431F-B365-000D43EDF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761" y="474463"/>
            <a:ext cx="4820992" cy="54374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Bilder einfügen</a:t>
            </a:r>
          </a:p>
        </p:txBody>
      </p:sp>
    </p:spTree>
    <p:extLst>
      <p:ext uri="{BB962C8B-B14F-4D97-AF65-F5344CB8AC3E}">
        <p14:creationId xmlns:p14="http://schemas.microsoft.com/office/powerpoint/2010/main" val="1084358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>
            <a:extLst>
              <a:ext uri="{FF2B5EF4-FFF2-40B4-BE49-F238E27FC236}">
                <a16:creationId xmlns:a16="http://schemas.microsoft.com/office/drawing/2014/main" id="{DF4864E7-5891-4FF4-B2B8-181162A94BE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1852" y="632184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2"/>
            <a:srcRect/>
            <a:stretch>
              <a:fillRect l="-33960" t="-6043" r="-33764" b="-5913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50E35300-8C93-4879-9360-E97CA3357D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4117" y="632184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3"/>
            <a:srcRect/>
            <a:stretch>
              <a:fillRect l="-32874" t="-5319" r="-33765" b="-5913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E8DA0D08-968A-4500-A3BA-B0FC5219FE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3101" y="2301165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4"/>
            <a:stretch>
              <a:fillRect l="-45989" t="-5953" r="-11095" b="1099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52AD9DF5-416F-41CE-B52B-9C995E59BC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31737" y="4338974"/>
            <a:ext cx="1405320" cy="1884286"/>
          </a:xfrm>
          <a:prstGeom prst="roundRect">
            <a:avLst>
              <a:gd name="adj" fmla="val 11867"/>
            </a:avLst>
          </a:prstGeom>
          <a:blipFill>
            <a:blip r:embed="rId5"/>
            <a:srcRect/>
            <a:stretch>
              <a:fillRect l="-46058" t="-610" r="-57268" b="-610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BD56CB5C-A626-48B0-A92A-D33A386007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57625" y="4341530"/>
            <a:ext cx="1809159" cy="1884286"/>
          </a:xfrm>
          <a:prstGeom prst="roundRect">
            <a:avLst>
              <a:gd name="adj" fmla="val 11867"/>
            </a:avLst>
          </a:prstGeom>
          <a:blipFill>
            <a:blip r:embed="rId6"/>
            <a:srcRect/>
            <a:stretch>
              <a:fillRect l="-43015" t="-746" r="-14925" b="-474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8C998523-588D-4854-94CA-67A6D61E09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88567" y="2301165"/>
            <a:ext cx="2496465" cy="1884286"/>
          </a:xfrm>
          <a:prstGeom prst="roundRect">
            <a:avLst>
              <a:gd name="adj" fmla="val 11867"/>
            </a:avLst>
          </a:prstGeom>
          <a:blipFill>
            <a:blip r:embed="rId7"/>
            <a:stretch>
              <a:fillRect l="-45989" t="-5953" r="-11095" b="1099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CD991D0D-9556-4713-9B0F-F8D505B696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91852" y="4338974"/>
            <a:ext cx="1293180" cy="1884286"/>
          </a:xfrm>
          <a:prstGeom prst="roundRect">
            <a:avLst>
              <a:gd name="adj" fmla="val 11867"/>
            </a:avLst>
          </a:prstGeom>
          <a:blipFill>
            <a:blip r:embed="rId8"/>
            <a:srcRect/>
            <a:stretch>
              <a:fillRect l="-61808" t="-1220" r="-59147" b="-1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CDEF8688-EDCE-4C04-B341-BC7D81D501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91879" y="4338974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9"/>
            <a:srcRect/>
            <a:stretch>
              <a:fillRect l="-26216" t="-3425" r="-16096" b="261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DD73B882-6388-47AF-A52D-10D8AF9E51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505850" y="4341530"/>
            <a:ext cx="1405320" cy="1884286"/>
          </a:xfrm>
          <a:prstGeom prst="roundRect">
            <a:avLst>
              <a:gd name="adj" fmla="val 11867"/>
            </a:avLst>
          </a:prstGeom>
          <a:blipFill>
            <a:blip r:embed="rId10"/>
            <a:srcRect/>
            <a:stretch>
              <a:fillRect l="-76269" t="-136" r="-24609" b="136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14465888-7C1B-40E6-832F-CDE07EDFE2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03414" y="2259625"/>
            <a:ext cx="2228324" cy="1884286"/>
          </a:xfrm>
          <a:prstGeom prst="roundRect">
            <a:avLst>
              <a:gd name="adj" fmla="val 11867"/>
            </a:avLst>
          </a:prstGeom>
          <a:blipFill>
            <a:blip r:embed="rId11"/>
            <a:stretch>
              <a:fillRect l="-45989" t="-5953" r="-11095" b="1099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10EEA45F-8B0B-4546-A11E-855A2E84CA9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8968" y="2259625"/>
            <a:ext cx="1405320" cy="1884286"/>
          </a:xfrm>
          <a:prstGeom prst="roundRect">
            <a:avLst>
              <a:gd name="adj" fmla="val 11867"/>
            </a:avLst>
          </a:prstGeom>
          <a:blipFill>
            <a:blip r:embed="rId12"/>
            <a:stretch>
              <a:fillRect l="-45989" t="-5953" r="-11095" b="1099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46A5727B-7D24-4CAD-86D7-BA75CAD3A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879" y="509798"/>
            <a:ext cx="3898428" cy="61332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Bildvorlagen</a:t>
            </a:r>
          </a:p>
        </p:txBody>
      </p:sp>
    </p:spTree>
    <p:extLst>
      <p:ext uri="{BB962C8B-B14F-4D97-AF65-F5344CB8AC3E}">
        <p14:creationId xmlns:p14="http://schemas.microsoft.com/office/powerpoint/2010/main" val="171394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5C2E1AE-9950-4175-BDB5-B8C55B7DD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64" r="-1255"/>
          <a:stretch/>
        </p:blipFill>
        <p:spPr>
          <a:xfrm rot="5400000">
            <a:off x="5229979" y="30640"/>
            <a:ext cx="3549169" cy="3600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396" y="576594"/>
            <a:ext cx="3506787" cy="63064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Vorlagen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C3712B2-943E-45DB-AE91-28F297C40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0" t="-1" r="-886" b="3493"/>
          <a:stretch/>
        </p:blipFill>
        <p:spPr>
          <a:xfrm>
            <a:off x="-1" y="2165832"/>
            <a:ext cx="1079511" cy="334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B8C13C2-C20D-4CFC-8555-EEA54EA17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-2007" b="-361"/>
          <a:stretch/>
        </p:blipFill>
        <p:spPr>
          <a:xfrm>
            <a:off x="1441173" y="1400519"/>
            <a:ext cx="3401557" cy="354916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BF90731-8CDA-4B4B-8D1E-91D1F75F0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307" r="-8610"/>
          <a:stretch/>
        </p:blipFill>
        <p:spPr>
          <a:xfrm rot="5400000">
            <a:off x="6635572" y="4588412"/>
            <a:ext cx="3806986" cy="120986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2BEC4A4-2F05-4452-9C4E-AC04A85688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" y="4474780"/>
            <a:ext cx="1847619" cy="16000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551A21E-B055-491D-B356-6F2C8CD4EF3E}"/>
              </a:ext>
            </a:extLst>
          </p:cNvPr>
          <p:cNvGrpSpPr/>
          <p:nvPr userDrawn="1"/>
        </p:nvGrpSpPr>
        <p:grpSpPr>
          <a:xfrm>
            <a:off x="5283618" y="3732550"/>
            <a:ext cx="2572606" cy="2925387"/>
            <a:chOff x="503761" y="3433261"/>
            <a:chExt cx="2572606" cy="2925387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FFE32AF9-B439-4B10-B3EA-FFFEE68CFDB4}"/>
                </a:ext>
              </a:extLst>
            </p:cNvPr>
            <p:cNvGrpSpPr/>
            <p:nvPr/>
          </p:nvGrpSpPr>
          <p:grpSpPr>
            <a:xfrm>
              <a:off x="503761" y="3785915"/>
              <a:ext cx="2572606" cy="2572733"/>
              <a:chOff x="7712102" y="3703296"/>
              <a:chExt cx="2349288" cy="2349404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894550EB-CA4B-4339-B501-A6FBA7C85962}"/>
                  </a:ext>
                </a:extLst>
              </p:cNvPr>
              <p:cNvGrpSpPr/>
              <p:nvPr/>
            </p:nvGrpSpPr>
            <p:grpSpPr>
              <a:xfrm>
                <a:off x="7712102" y="3703296"/>
                <a:ext cx="2349288" cy="2349404"/>
                <a:chOff x="4701965" y="3919117"/>
                <a:chExt cx="2349288" cy="2349404"/>
              </a:xfrm>
            </p:grpSpPr>
            <p:grpSp>
              <p:nvGrpSpPr>
                <p:cNvPr id="31" name="Gruppieren 30">
                  <a:extLst>
                    <a:ext uri="{FF2B5EF4-FFF2-40B4-BE49-F238E27FC236}">
                      <a16:creationId xmlns:a16="http://schemas.microsoft.com/office/drawing/2014/main" id="{41BB89DC-4444-420F-8805-61224E332DCF}"/>
                    </a:ext>
                  </a:extLst>
                </p:cNvPr>
                <p:cNvGrpSpPr/>
                <p:nvPr/>
              </p:nvGrpSpPr>
              <p:grpSpPr>
                <a:xfrm>
                  <a:off x="4701965" y="3919117"/>
                  <a:ext cx="2349288" cy="2349404"/>
                  <a:chOff x="9174976" y="3631106"/>
                  <a:chExt cx="2349288" cy="2349404"/>
                </a:xfrm>
              </p:grpSpPr>
              <p:sp>
                <p:nvSpPr>
                  <p:cNvPr id="49" name="Teilkreis 48">
                    <a:extLst>
                      <a:ext uri="{FF2B5EF4-FFF2-40B4-BE49-F238E27FC236}">
                        <a16:creationId xmlns:a16="http://schemas.microsoft.com/office/drawing/2014/main" id="{894D6854-6E95-411D-A1EC-F8B120C70E13}"/>
                      </a:ext>
                    </a:extLst>
                  </p:cNvPr>
                  <p:cNvSpPr/>
                  <p:nvPr/>
                </p:nvSpPr>
                <p:spPr>
                  <a:xfrm>
                    <a:off x="9174977" y="3631106"/>
                    <a:ext cx="2349287" cy="2349287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E2F5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50" name="Teilkreis 49">
                    <a:extLst>
                      <a:ext uri="{FF2B5EF4-FFF2-40B4-BE49-F238E27FC236}">
                        <a16:creationId xmlns:a16="http://schemas.microsoft.com/office/drawing/2014/main" id="{CDCF841C-6AE8-4D13-892B-FEFD2D6F726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4976" y="3631223"/>
                    <a:ext cx="2349287" cy="2349287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97BF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51" name="Teilkreis 50">
                    <a:extLst>
                      <a:ext uri="{FF2B5EF4-FFF2-40B4-BE49-F238E27FC236}">
                        <a16:creationId xmlns:a16="http://schemas.microsoft.com/office/drawing/2014/main" id="{128573B4-D3AC-4BF9-9B61-CC81A98FB89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174976" y="3631222"/>
                    <a:ext cx="2349287" cy="2349287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36BCD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52" name="Teilkreis 51">
                    <a:extLst>
                      <a:ext uri="{FF2B5EF4-FFF2-40B4-BE49-F238E27FC236}">
                        <a16:creationId xmlns:a16="http://schemas.microsoft.com/office/drawing/2014/main" id="{7C8F65CA-05F7-4182-B47E-F4781ACB19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74976" y="3631106"/>
                    <a:ext cx="2349287" cy="2349287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EEF4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</p:grpSp>
            <p:grpSp>
              <p:nvGrpSpPr>
                <p:cNvPr id="32" name="Gruppieren 31">
                  <a:extLst>
                    <a:ext uri="{FF2B5EF4-FFF2-40B4-BE49-F238E27FC236}">
                      <a16:creationId xmlns:a16="http://schemas.microsoft.com/office/drawing/2014/main" id="{5D80E991-6FA5-43BC-81A8-FCC073988860}"/>
                    </a:ext>
                  </a:extLst>
                </p:cNvPr>
                <p:cNvGrpSpPr/>
                <p:nvPr/>
              </p:nvGrpSpPr>
              <p:grpSpPr>
                <a:xfrm>
                  <a:off x="4863128" y="4085671"/>
                  <a:ext cx="2026962" cy="2016296"/>
                  <a:chOff x="9896063" y="3833213"/>
                  <a:chExt cx="2072935" cy="2062027"/>
                </a:xfrm>
              </p:grpSpPr>
              <p:sp>
                <p:nvSpPr>
                  <p:cNvPr id="45" name="Teilkreis 44">
                    <a:extLst>
                      <a:ext uri="{FF2B5EF4-FFF2-40B4-BE49-F238E27FC236}">
                        <a16:creationId xmlns:a16="http://schemas.microsoft.com/office/drawing/2014/main" id="{174821DF-9F86-4F86-8CE3-3BB308A4CE30}"/>
                      </a:ext>
                    </a:extLst>
                  </p:cNvPr>
                  <p:cNvSpPr/>
                  <p:nvPr/>
                </p:nvSpPr>
                <p:spPr>
                  <a:xfrm>
                    <a:off x="9896065" y="3833213"/>
                    <a:ext cx="2061923" cy="2061924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C3E7F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46" name="Teilkreis 45">
                    <a:extLst>
                      <a:ext uri="{FF2B5EF4-FFF2-40B4-BE49-F238E27FC236}">
                        <a16:creationId xmlns:a16="http://schemas.microsoft.com/office/drawing/2014/main" id="{F5A3356C-FDDD-433D-976A-87B2196506E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896063" y="3833316"/>
                    <a:ext cx="2061924" cy="2061923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C5D78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47" name="Teilkreis 46">
                    <a:extLst>
                      <a:ext uri="{FF2B5EF4-FFF2-40B4-BE49-F238E27FC236}">
                        <a16:creationId xmlns:a16="http://schemas.microsoft.com/office/drawing/2014/main" id="{56F1160F-6D20-430A-9C8D-16047D3DD9B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907075" y="3833213"/>
                    <a:ext cx="2061923" cy="2061924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A0D9E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48" name="Teilkreis 47">
                    <a:extLst>
                      <a:ext uri="{FF2B5EF4-FFF2-40B4-BE49-F238E27FC236}">
                        <a16:creationId xmlns:a16="http://schemas.microsoft.com/office/drawing/2014/main" id="{41D322EE-E33B-4BA3-BDFD-662069082E8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896063" y="3833214"/>
                    <a:ext cx="2061924" cy="2061923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DAE5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</p:grpSp>
            <p:grpSp>
              <p:nvGrpSpPr>
                <p:cNvPr id="33" name="Gruppieren 32">
                  <a:extLst>
                    <a:ext uri="{FF2B5EF4-FFF2-40B4-BE49-F238E27FC236}">
                      <a16:creationId xmlns:a16="http://schemas.microsoft.com/office/drawing/2014/main" id="{734E7EBE-B23B-4264-AA9C-4B9F01D61DCE}"/>
                    </a:ext>
                  </a:extLst>
                </p:cNvPr>
                <p:cNvGrpSpPr/>
                <p:nvPr/>
              </p:nvGrpSpPr>
              <p:grpSpPr>
                <a:xfrm>
                  <a:off x="5020308" y="4242024"/>
                  <a:ext cx="1712603" cy="1703591"/>
                  <a:chOff x="9908570" y="4089661"/>
                  <a:chExt cx="1712603" cy="1703591"/>
                </a:xfrm>
              </p:grpSpPr>
              <p:sp>
                <p:nvSpPr>
                  <p:cNvPr id="41" name="Teilkreis 40">
                    <a:extLst>
                      <a:ext uri="{FF2B5EF4-FFF2-40B4-BE49-F238E27FC236}">
                        <a16:creationId xmlns:a16="http://schemas.microsoft.com/office/drawing/2014/main" id="{3D1BA8A2-4E2A-40A9-AE00-7527FC2C9F32}"/>
                      </a:ext>
                    </a:extLst>
                  </p:cNvPr>
                  <p:cNvSpPr/>
                  <p:nvPr/>
                </p:nvSpPr>
                <p:spPr>
                  <a:xfrm>
                    <a:off x="9908572" y="4089661"/>
                    <a:ext cx="1703505" cy="1703506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A1D9E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42" name="Teilkreis 41">
                    <a:extLst>
                      <a:ext uri="{FF2B5EF4-FFF2-40B4-BE49-F238E27FC236}">
                        <a16:creationId xmlns:a16="http://schemas.microsoft.com/office/drawing/2014/main" id="{D7DF6746-252A-46DF-9AB2-00E9DFFCEB6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908570" y="4089746"/>
                    <a:ext cx="1703506" cy="1703505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DAE5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43" name="Teilkreis 42">
                    <a:extLst>
                      <a:ext uri="{FF2B5EF4-FFF2-40B4-BE49-F238E27FC236}">
                        <a16:creationId xmlns:a16="http://schemas.microsoft.com/office/drawing/2014/main" id="{740352D4-494E-45CB-A49C-57CC30F890E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917668" y="4089661"/>
                    <a:ext cx="1703505" cy="1703506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C3E7F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44" name="Teilkreis 43">
                    <a:extLst>
                      <a:ext uri="{FF2B5EF4-FFF2-40B4-BE49-F238E27FC236}">
                        <a16:creationId xmlns:a16="http://schemas.microsoft.com/office/drawing/2014/main" id="{D867D0AF-F643-4988-9337-D1732B8C225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908570" y="4089662"/>
                    <a:ext cx="1703506" cy="1703505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C6D8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</p:grpSp>
            <p:grpSp>
              <p:nvGrpSpPr>
                <p:cNvPr id="34" name="Gruppieren 33">
                  <a:extLst>
                    <a:ext uri="{FF2B5EF4-FFF2-40B4-BE49-F238E27FC236}">
                      <a16:creationId xmlns:a16="http://schemas.microsoft.com/office/drawing/2014/main" id="{F84DF7D5-14C2-4106-8769-D7116D589649}"/>
                    </a:ext>
                  </a:extLst>
                </p:cNvPr>
                <p:cNvGrpSpPr/>
                <p:nvPr/>
              </p:nvGrpSpPr>
              <p:grpSpPr>
                <a:xfrm>
                  <a:off x="5178670" y="4418168"/>
                  <a:ext cx="1395878" cy="1351303"/>
                  <a:chOff x="10065608" y="4089661"/>
                  <a:chExt cx="1555565" cy="1547379"/>
                </a:xfrm>
              </p:grpSpPr>
              <p:sp>
                <p:nvSpPr>
                  <p:cNvPr id="35" name="Teilkreis 34">
                    <a:extLst>
                      <a:ext uri="{FF2B5EF4-FFF2-40B4-BE49-F238E27FC236}">
                        <a16:creationId xmlns:a16="http://schemas.microsoft.com/office/drawing/2014/main" id="{4A4DA58E-752C-4D8B-B7DA-BFA809437825}"/>
                      </a:ext>
                    </a:extLst>
                  </p:cNvPr>
                  <p:cNvSpPr/>
                  <p:nvPr/>
                </p:nvSpPr>
                <p:spPr>
                  <a:xfrm>
                    <a:off x="10065609" y="4089661"/>
                    <a:ext cx="1547302" cy="1547303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34BCD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36" name="Teilkreis 35">
                    <a:extLst>
                      <a:ext uri="{FF2B5EF4-FFF2-40B4-BE49-F238E27FC236}">
                        <a16:creationId xmlns:a16="http://schemas.microsoft.com/office/drawing/2014/main" id="{30845725-08DA-46C4-A320-9B6B88FA23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5607" y="4089738"/>
                    <a:ext cx="1547303" cy="1547302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EDF3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39" name="Teilkreis 38">
                    <a:extLst>
                      <a:ext uri="{FF2B5EF4-FFF2-40B4-BE49-F238E27FC236}">
                        <a16:creationId xmlns:a16="http://schemas.microsoft.com/office/drawing/2014/main" id="{C742C189-5AE0-49CA-A4ED-D014E9A1944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073871" y="4089661"/>
                    <a:ext cx="1547302" cy="1547303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E5F4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40" name="Teilkreis 39">
                    <a:extLst>
                      <a:ext uri="{FF2B5EF4-FFF2-40B4-BE49-F238E27FC236}">
                        <a16:creationId xmlns:a16="http://schemas.microsoft.com/office/drawing/2014/main" id="{8B5154A2-53E5-496F-A10A-9E9AB08A489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65607" y="4089662"/>
                    <a:ext cx="1547303" cy="1547302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97BF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</p:grpSp>
          </p:grp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97EB447E-FF11-4B9E-BDC4-50066D0944C0}"/>
                  </a:ext>
                </a:extLst>
              </p:cNvPr>
              <p:cNvSpPr txBox="1"/>
              <p:nvPr/>
            </p:nvSpPr>
            <p:spPr>
              <a:xfrm rot="18704008">
                <a:off x="7841552" y="4105638"/>
                <a:ext cx="718355" cy="24175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750" b="1" dirty="0">
                    <a:latin typeface="Myriad variable"/>
                  </a:rPr>
                  <a:t>  FRÜHLING</a:t>
                </a: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12592420-6630-4DD7-80D8-2526D595516B}"/>
                  </a:ext>
                </a:extLst>
              </p:cNvPr>
              <p:cNvSpPr txBox="1"/>
              <p:nvPr/>
            </p:nvSpPr>
            <p:spPr>
              <a:xfrm rot="2327038">
                <a:off x="9139051" y="4016937"/>
                <a:ext cx="683298" cy="24622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750" b="1" dirty="0">
                    <a:latin typeface="Myriad variable"/>
                  </a:rPr>
                  <a:t>SOMMER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89BF7843-0B2C-404B-A6B9-2F1EF7E09701}"/>
                  </a:ext>
                </a:extLst>
              </p:cNvPr>
              <p:cNvSpPr txBox="1"/>
              <p:nvPr/>
            </p:nvSpPr>
            <p:spPr>
              <a:xfrm rot="2714349">
                <a:off x="7880383" y="5563121"/>
                <a:ext cx="561188" cy="127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de-DE" sz="750" b="1" dirty="0">
                    <a:latin typeface="Myriad variable"/>
                  </a:rPr>
                  <a:t>HERBST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025B7B2F-F256-4A98-B6D2-E86AC53E0B07}"/>
                  </a:ext>
                </a:extLst>
              </p:cNvPr>
              <p:cNvSpPr txBox="1"/>
              <p:nvPr/>
            </p:nvSpPr>
            <p:spPr>
              <a:xfrm rot="18943739">
                <a:off x="9305508" y="5549167"/>
                <a:ext cx="633803" cy="14081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de-DE" sz="788" b="1" dirty="0">
                    <a:latin typeface="Myriad variable"/>
                  </a:rPr>
                  <a:t>WINTER</a:t>
                </a:r>
              </a:p>
            </p:txBody>
          </p:sp>
        </p:grp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2F02686-715E-4815-BEAB-D8B021C3FBA0}"/>
                </a:ext>
              </a:extLst>
            </p:cNvPr>
            <p:cNvSpPr txBox="1"/>
            <p:nvPr/>
          </p:nvSpPr>
          <p:spPr>
            <a:xfrm>
              <a:off x="981704" y="3433261"/>
              <a:ext cx="161671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50" b="1" dirty="0">
                  <a:latin typeface="Myriad variable"/>
                </a:rPr>
                <a:t>Jahreszyklus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3EE96F9-1F82-49CB-A6E9-C22F7EA358ED}"/>
              </a:ext>
            </a:extLst>
          </p:cNvPr>
          <p:cNvGrpSpPr/>
          <p:nvPr userDrawn="1"/>
        </p:nvGrpSpPr>
        <p:grpSpPr>
          <a:xfrm>
            <a:off x="305807" y="6122187"/>
            <a:ext cx="4972803" cy="794505"/>
            <a:chOff x="256670" y="5122942"/>
            <a:chExt cx="4972803" cy="794505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354B8A9-89CF-4314-AC19-49DA71A1F1AC}"/>
                </a:ext>
              </a:extLst>
            </p:cNvPr>
            <p:cNvGrpSpPr/>
            <p:nvPr userDrawn="1"/>
          </p:nvGrpSpPr>
          <p:grpSpPr>
            <a:xfrm>
              <a:off x="328826" y="5399937"/>
              <a:ext cx="4900647" cy="517510"/>
              <a:chOff x="2828925" y="4432632"/>
              <a:chExt cx="6166453" cy="632909"/>
            </a:xfrm>
          </p:grpSpPr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D7F07930-A096-477E-BECA-00050CC9B1C4}"/>
                  </a:ext>
                </a:extLst>
              </p:cNvPr>
              <p:cNvGrpSpPr/>
              <p:nvPr/>
            </p:nvGrpSpPr>
            <p:grpSpPr>
              <a:xfrm>
                <a:off x="2828925" y="4472667"/>
                <a:ext cx="6166453" cy="291600"/>
                <a:chOff x="2828925" y="4490957"/>
                <a:chExt cx="6166453" cy="288868"/>
              </a:xfrm>
            </p:grpSpPr>
            <p:sp>
              <p:nvSpPr>
                <p:cNvPr id="63" name="Rechteck 62">
                  <a:extLst>
                    <a:ext uri="{FF2B5EF4-FFF2-40B4-BE49-F238E27FC236}">
                      <a16:creationId xmlns:a16="http://schemas.microsoft.com/office/drawing/2014/main" id="{3E8183D8-6974-45E1-ACD9-E64F7D59AAE5}"/>
                    </a:ext>
                  </a:extLst>
                </p:cNvPr>
                <p:cNvSpPr/>
                <p:nvPr/>
              </p:nvSpPr>
              <p:spPr>
                <a:xfrm>
                  <a:off x="7837704" y="4491457"/>
                  <a:ext cx="1157674" cy="288000"/>
                </a:xfrm>
                <a:prstGeom prst="rect">
                  <a:avLst/>
                </a:prstGeom>
                <a:solidFill>
                  <a:srgbClr val="34B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4" name="Pfeil: Fünfeck 63">
                  <a:extLst>
                    <a:ext uri="{FF2B5EF4-FFF2-40B4-BE49-F238E27FC236}">
                      <a16:creationId xmlns:a16="http://schemas.microsoft.com/office/drawing/2014/main" id="{344A0EDD-7FA0-41C3-A898-82ADEFC86EBA}"/>
                    </a:ext>
                  </a:extLst>
                </p:cNvPr>
                <p:cNvSpPr/>
                <p:nvPr/>
              </p:nvSpPr>
              <p:spPr>
                <a:xfrm>
                  <a:off x="6816859" y="4490957"/>
                  <a:ext cx="1169470" cy="288000"/>
                </a:xfrm>
                <a:prstGeom prst="homePlate">
                  <a:avLst/>
                </a:prstGeom>
                <a:solidFill>
                  <a:srgbClr val="A0D9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65" name="Pfeil: Fünfeck 64">
                  <a:extLst>
                    <a:ext uri="{FF2B5EF4-FFF2-40B4-BE49-F238E27FC236}">
                      <a16:creationId xmlns:a16="http://schemas.microsoft.com/office/drawing/2014/main" id="{697AA15A-0067-49E1-B4E9-235917D2ACD7}"/>
                    </a:ext>
                  </a:extLst>
                </p:cNvPr>
                <p:cNvSpPr/>
                <p:nvPr/>
              </p:nvSpPr>
              <p:spPr>
                <a:xfrm>
                  <a:off x="5807810" y="4490957"/>
                  <a:ext cx="1169470" cy="288000"/>
                </a:xfrm>
                <a:prstGeom prst="homePlate">
                  <a:avLst/>
                </a:prstGeom>
                <a:solidFill>
                  <a:srgbClr val="34B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66" name="Pfeil: Fünfeck 65">
                  <a:extLst>
                    <a:ext uri="{FF2B5EF4-FFF2-40B4-BE49-F238E27FC236}">
                      <a16:creationId xmlns:a16="http://schemas.microsoft.com/office/drawing/2014/main" id="{9FA41ABA-7B6A-44CE-89D0-8855247FB03C}"/>
                    </a:ext>
                  </a:extLst>
                </p:cNvPr>
                <p:cNvSpPr/>
                <p:nvPr/>
              </p:nvSpPr>
              <p:spPr>
                <a:xfrm>
                  <a:off x="4786965" y="4491825"/>
                  <a:ext cx="1169470" cy="288000"/>
                </a:xfrm>
                <a:prstGeom prst="homePlate">
                  <a:avLst/>
                </a:prstGeom>
                <a:solidFill>
                  <a:srgbClr val="97BF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67" name="Pfeil: Fünfeck 66">
                  <a:extLst>
                    <a:ext uri="{FF2B5EF4-FFF2-40B4-BE49-F238E27FC236}">
                      <a16:creationId xmlns:a16="http://schemas.microsoft.com/office/drawing/2014/main" id="{24945A49-D221-4FD1-BECB-EF109B7AE489}"/>
                    </a:ext>
                  </a:extLst>
                </p:cNvPr>
                <p:cNvSpPr/>
                <p:nvPr/>
              </p:nvSpPr>
              <p:spPr>
                <a:xfrm>
                  <a:off x="3777916" y="4491825"/>
                  <a:ext cx="1169470" cy="288000"/>
                </a:xfrm>
                <a:prstGeom prst="homePlate">
                  <a:avLst/>
                </a:prstGeom>
                <a:solidFill>
                  <a:srgbClr val="C6D8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68" name="Pfeil: Fünfeck 67">
                  <a:extLst>
                    <a:ext uri="{FF2B5EF4-FFF2-40B4-BE49-F238E27FC236}">
                      <a16:creationId xmlns:a16="http://schemas.microsoft.com/office/drawing/2014/main" id="{96B87A7B-EDD9-40EB-80C8-636435273675}"/>
                    </a:ext>
                  </a:extLst>
                </p:cNvPr>
                <p:cNvSpPr/>
                <p:nvPr/>
              </p:nvSpPr>
              <p:spPr>
                <a:xfrm>
                  <a:off x="2828925" y="4491825"/>
                  <a:ext cx="1097616" cy="288000"/>
                </a:xfrm>
                <a:prstGeom prst="homePlate">
                  <a:avLst/>
                </a:prstGeom>
                <a:solidFill>
                  <a:srgbClr val="97BF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</p:grpSp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65E832B5-31BC-4576-83FF-CD6DB3FA2F5F}"/>
                  </a:ext>
                </a:extLst>
              </p:cNvPr>
              <p:cNvSpPr txBox="1"/>
              <p:nvPr/>
            </p:nvSpPr>
            <p:spPr>
              <a:xfrm>
                <a:off x="2862432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FRÜHMORGENS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00:05:00</a:t>
                </a:r>
              </a:p>
            </p:txBody>
          </p:sp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A8278D29-7E8E-4842-BF9C-47E83A5BC616}"/>
                  </a:ext>
                </a:extLst>
              </p:cNvPr>
              <p:cNvSpPr txBox="1"/>
              <p:nvPr/>
            </p:nvSpPr>
            <p:spPr>
              <a:xfrm>
                <a:off x="3870704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MORGENS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00:07:30</a:t>
                </a:r>
              </a:p>
            </p:txBody>
          </p:sp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4B9A388B-859B-4F04-8A4D-5E4522D6EEDE}"/>
                  </a:ext>
                </a:extLst>
              </p:cNvPr>
              <p:cNvSpPr txBox="1"/>
              <p:nvPr/>
            </p:nvSpPr>
            <p:spPr>
              <a:xfrm>
                <a:off x="4901122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VORMITTAGS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00:10:30</a:t>
                </a:r>
              </a:p>
            </p:txBody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8542C273-DB1C-41C4-8E1C-F6F67E790040}"/>
                  </a:ext>
                </a:extLst>
              </p:cNvPr>
              <p:cNvSpPr txBox="1"/>
              <p:nvPr/>
            </p:nvSpPr>
            <p:spPr>
              <a:xfrm>
                <a:off x="5920935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MITTAGS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00:12:00</a:t>
                </a:r>
              </a:p>
            </p:txBody>
          </p:sp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A9CD8A7E-74AC-43D6-ABE8-2E1CB8F4A30E}"/>
                  </a:ext>
                </a:extLst>
              </p:cNvPr>
              <p:cNvSpPr txBox="1"/>
              <p:nvPr/>
            </p:nvSpPr>
            <p:spPr>
              <a:xfrm>
                <a:off x="6928683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NACHMITTAGS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00:14:00</a:t>
                </a:r>
              </a:p>
            </p:txBody>
          </p:sp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0EBDBF9C-6CF6-4948-B42A-5491C6DA3E34}"/>
                  </a:ext>
                </a:extLst>
              </p:cNvPr>
              <p:cNvSpPr txBox="1"/>
              <p:nvPr/>
            </p:nvSpPr>
            <p:spPr>
              <a:xfrm>
                <a:off x="7937685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ABENDS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00:17:30</a:t>
                </a:r>
              </a:p>
            </p:txBody>
          </p:sp>
        </p:grp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0D0BCF5B-EDA3-434F-B4FE-B47886BF5BBD}"/>
                </a:ext>
              </a:extLst>
            </p:cNvPr>
            <p:cNvSpPr txBox="1"/>
            <p:nvPr userDrawn="1"/>
          </p:nvSpPr>
          <p:spPr>
            <a:xfrm>
              <a:off x="256670" y="5122942"/>
              <a:ext cx="103053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b="1" dirty="0">
                  <a:latin typeface="Myriad variable"/>
                </a:rPr>
                <a:t>Tagesablauf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72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ildplatzhalter 3">
            <a:extLst>
              <a:ext uri="{FF2B5EF4-FFF2-40B4-BE49-F238E27FC236}">
                <a16:creationId xmlns:a16="http://schemas.microsoft.com/office/drawing/2014/main" id="{07968B50-8CDD-42FE-99D7-6A5BA8676D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1852" y="632184"/>
            <a:ext cx="1350000" cy="135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38" name="Bildplatzhalter 3">
            <a:extLst>
              <a:ext uri="{FF2B5EF4-FFF2-40B4-BE49-F238E27FC236}">
                <a16:creationId xmlns:a16="http://schemas.microsoft.com/office/drawing/2014/main" id="{F48F77A8-725A-41BB-9FBB-7F3B0B7051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4117" y="632184"/>
            <a:ext cx="1350000" cy="135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D014B6D-7931-4646-91D4-DE269997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5511" y="2259625"/>
            <a:ext cx="2046341" cy="1884286"/>
          </a:xfrm>
          <a:prstGeom prst="roundRect">
            <a:avLst>
              <a:gd name="adj" fmla="val 11867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/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5B196E7F-42F7-4384-AB07-3EBDDC0801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4537" y="4338974"/>
            <a:ext cx="1809159" cy="1884286"/>
          </a:xfrm>
          <a:prstGeom prst="roundRect">
            <a:avLst>
              <a:gd name="adj" fmla="val 11867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/>
          </a:p>
        </p:txBody>
      </p: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826C6EDF-6D34-4917-9902-77B7D4B340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88567" y="2301165"/>
            <a:ext cx="2496465" cy="1884286"/>
          </a:xfrm>
          <a:prstGeom prst="roundRect">
            <a:avLst>
              <a:gd name="adj" fmla="val 11867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68" y="526899"/>
            <a:ext cx="3506787" cy="63064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Bilderrahmen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585F818D-9376-4870-A5A7-98BC612B3B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2700" y="4338974"/>
            <a:ext cx="2046341" cy="1884286"/>
          </a:xfrm>
          <a:prstGeom prst="roundRect">
            <a:avLst>
              <a:gd name="adj" fmla="val 11867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567B9FEB-F481-4B9A-B304-B27261136F7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505850" y="4341530"/>
            <a:ext cx="1405320" cy="1884286"/>
          </a:xfrm>
          <a:prstGeom prst="roundRect">
            <a:avLst>
              <a:gd name="adj" fmla="val 11867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C11108A1-C37B-419B-A243-302F56070B1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03414" y="2259625"/>
            <a:ext cx="2228324" cy="1884286"/>
          </a:xfrm>
          <a:prstGeom prst="roundRect">
            <a:avLst>
              <a:gd name="adj" fmla="val 11867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1332F1DB-739F-4657-AAFD-E5C607388EE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8968" y="2259625"/>
            <a:ext cx="1405320" cy="1884286"/>
          </a:xfrm>
          <a:prstGeom prst="roundRect">
            <a:avLst>
              <a:gd name="adj" fmla="val 11867"/>
            </a:avLst>
          </a:prstGeom>
          <a:solidFill>
            <a:schemeClr val="bg1">
              <a:lumMod val="95000"/>
            </a:schemeClr>
          </a:solid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6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5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1. Inhalt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E0D27E-77FF-493B-8386-E1FFC06DC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63" y="2209800"/>
            <a:ext cx="7886700" cy="3263900"/>
          </a:xfrm>
        </p:spPr>
        <p:txBody>
          <a:bodyPr/>
          <a:lstStyle/>
          <a:p>
            <a:r>
              <a:rPr lang="de-DE" dirty="0"/>
              <a:t>2. a)-b)Wie sieht mein Hof aus? </a:t>
            </a:r>
          </a:p>
          <a:p>
            <a:r>
              <a:rPr lang="de-DE" dirty="0"/>
              <a:t>2. c)-d) Wie sieht meine Arbeit aus?</a:t>
            </a:r>
          </a:p>
          <a:p>
            <a:r>
              <a:rPr lang="de-DE" dirty="0"/>
              <a:t>2.e) So soll mein Hof in Zukunft aussehen</a:t>
            </a:r>
          </a:p>
          <a:p>
            <a:r>
              <a:rPr lang="de-DE" dirty="0"/>
              <a:t>3. Produkte von meinem Hof</a:t>
            </a:r>
          </a:p>
          <a:p>
            <a:r>
              <a:rPr lang="de-DE" dirty="0"/>
              <a:t>4.1 Mögliche Fragen an die Schüler</a:t>
            </a:r>
          </a:p>
          <a:p>
            <a:r>
              <a:rPr lang="de-DE" dirty="0"/>
              <a:t>4.2 Fragerunde der Schüler</a:t>
            </a:r>
          </a:p>
          <a:p>
            <a:r>
              <a:rPr lang="de-DE" dirty="0"/>
              <a:t>5. Kommt mich besuchen!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C6FEC696-978D-41B2-90BE-2C852A5609F9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0B2C90-29B1-4D3A-9C9F-CA28B6A32A8A}"/>
              </a:ext>
            </a:extLst>
          </p:cNvPr>
          <p:cNvSpPr txBox="1"/>
          <p:nvPr userDrawn="1"/>
        </p:nvSpPr>
        <p:spPr>
          <a:xfrm>
            <a:off x="7759521" y="380598"/>
            <a:ext cx="1146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ra PROModern Medium" pitchFamily="2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181460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_1. Wer bin ich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2AA389D-62DE-4B9C-AA67-BDB946C43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664" r="-3199"/>
          <a:stretch/>
        </p:blipFill>
        <p:spPr>
          <a:xfrm rot="5400000">
            <a:off x="6108409" y="3337542"/>
            <a:ext cx="3617298" cy="245388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9F60081-7CC7-4D6C-95CA-8854F0361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2" t="76788" r="-1" b="-365"/>
          <a:stretch/>
        </p:blipFill>
        <p:spPr>
          <a:xfrm rot="16200000">
            <a:off x="-552416" y="5488175"/>
            <a:ext cx="1922243" cy="817407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D014B6D-7931-4646-91D4-DE269997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8633" y="1668898"/>
            <a:ext cx="2816453" cy="1884284"/>
          </a:xfrm>
          <a:prstGeom prst="roundRect">
            <a:avLst>
              <a:gd name="adj" fmla="val 11867"/>
            </a:avLst>
          </a:prstGeom>
          <a:blipFill>
            <a:blip r:embed="rId4"/>
            <a:srcRect/>
            <a:stretch>
              <a:fillRect l="-1" t="-6345" r="-9193" b="-5863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0137AAB2-CE52-422E-96D4-DF88EA32E5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3206" y="1668898"/>
            <a:ext cx="1317330" cy="1884286"/>
          </a:xfrm>
          <a:prstGeom prst="roundRect">
            <a:avLst>
              <a:gd name="adj" fmla="val 11867"/>
            </a:avLst>
          </a:prstGeom>
          <a:blipFill>
            <a:blip r:embed="rId5"/>
            <a:stretch>
              <a:fillRect l="-54486" t="-639" r="-43111" b="639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58450D60-4BAE-4154-8B1E-266E9F52E0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54082" y="3703864"/>
            <a:ext cx="2816454" cy="1884286"/>
          </a:xfrm>
          <a:prstGeom prst="roundRect">
            <a:avLst>
              <a:gd name="adj" fmla="val 11867"/>
            </a:avLst>
          </a:prstGeom>
          <a:blipFill>
            <a:blip r:embed="rId6"/>
            <a:stretch>
              <a:fillRect l="-1" t="-6345" r="-9193" b="-5863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5B196E7F-42F7-4384-AB07-3EBDDC0801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68633" y="3717371"/>
            <a:ext cx="2816454" cy="1884286"/>
          </a:xfrm>
          <a:prstGeom prst="roundRect">
            <a:avLst>
              <a:gd name="adj" fmla="val 11867"/>
            </a:avLst>
          </a:prstGeom>
          <a:blipFill>
            <a:blip r:embed="rId7"/>
            <a:stretch>
              <a:fillRect l="-1" t="-6345" r="-9193" b="-5863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85" y="1720353"/>
            <a:ext cx="7886700" cy="36261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1. Wer bin ich?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E0D27E-77FF-493B-8386-E1FFC06DC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913" y="2220949"/>
            <a:ext cx="2816454" cy="1482915"/>
          </a:xfrm>
        </p:spPr>
        <p:txBody>
          <a:bodyPr/>
          <a:lstStyle/>
          <a:p>
            <a:r>
              <a:rPr lang="de-DE" dirty="0"/>
              <a:t>Mein Name</a:t>
            </a:r>
          </a:p>
          <a:p>
            <a:r>
              <a:rPr lang="de-DE" dirty="0"/>
              <a:t>Mein Wohnort</a:t>
            </a:r>
          </a:p>
          <a:p>
            <a:r>
              <a:rPr lang="de-DE" dirty="0"/>
              <a:t>Mein Alter</a:t>
            </a:r>
          </a:p>
          <a:p>
            <a:r>
              <a:rPr lang="de-DE" dirty="0"/>
              <a:t>Mein Beruf</a:t>
            </a: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EF9CA90B-8FF3-4CB7-9E36-0E4C61EB477F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8D54EDA-FD27-45C6-B227-8A7F1AB48AA6}"/>
              </a:ext>
            </a:extLst>
          </p:cNvPr>
          <p:cNvSpPr txBox="1"/>
          <p:nvPr userDrawn="1"/>
        </p:nvSpPr>
        <p:spPr>
          <a:xfrm>
            <a:off x="7707797" y="380598"/>
            <a:ext cx="1248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ra PROModern Medium" pitchFamily="2" charset="0"/>
              </a:rPr>
              <a:t>VORSTELLUNG</a:t>
            </a:r>
          </a:p>
        </p:txBody>
      </p:sp>
    </p:spTree>
    <p:extLst>
      <p:ext uri="{BB962C8B-B14F-4D97-AF65-F5344CB8AC3E}">
        <p14:creationId xmlns:p14="http://schemas.microsoft.com/office/powerpoint/2010/main" val="17669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_2.a wie sieht mein Hof 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D014B6D-7931-4646-91D4-DE269997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2638" y="1699977"/>
            <a:ext cx="1832394" cy="1884286"/>
          </a:xfrm>
          <a:prstGeom prst="roundRect">
            <a:avLst>
              <a:gd name="adj" fmla="val 11867"/>
            </a:avLst>
          </a:prstGeom>
          <a:blipFill>
            <a:blip r:embed="rId2"/>
            <a:srcRect/>
            <a:stretch>
              <a:fillRect l="-34539" t="-8978" r="-43645" b="-6686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0137AAB2-CE52-422E-96D4-DF88EA32E5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4610" y="1699978"/>
            <a:ext cx="2513570" cy="1884284"/>
          </a:xfrm>
          <a:prstGeom prst="roundRect">
            <a:avLst>
              <a:gd name="adj" fmla="val 11867"/>
            </a:avLst>
          </a:prstGeom>
          <a:blipFill>
            <a:blip r:embed="rId3"/>
            <a:srcRect/>
            <a:stretch>
              <a:fillRect l="-6904" t="-1563" r="-21452" b="-12725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58450D60-4BAE-4154-8B1E-266E9F52E0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71430" y="3751610"/>
            <a:ext cx="1293179" cy="1884286"/>
          </a:xfrm>
          <a:prstGeom prst="roundRect">
            <a:avLst>
              <a:gd name="adj" fmla="val 11867"/>
            </a:avLst>
          </a:prstGeom>
          <a:blipFill>
            <a:blip r:embed="rId4"/>
            <a:stretch>
              <a:fillRect l="-53000" t="-1563" r="-75294" b="-12725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5B196E7F-42F7-4384-AB07-3EBDDC0801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3483" y="3758258"/>
            <a:ext cx="2816454" cy="1884286"/>
          </a:xfrm>
          <a:prstGeom prst="roundRect">
            <a:avLst>
              <a:gd name="adj" fmla="val 11867"/>
            </a:avLst>
          </a:prstGeom>
          <a:blipFill>
            <a:blip r:embed="rId5"/>
            <a:srcRect/>
            <a:stretch>
              <a:fillRect l="-2" t="112" r="-8841" b="-8713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36" name="Bildplatzhalter 3">
            <a:extLst>
              <a:ext uri="{FF2B5EF4-FFF2-40B4-BE49-F238E27FC236}">
                <a16:creationId xmlns:a16="http://schemas.microsoft.com/office/drawing/2014/main" id="{DF7BDB41-CC31-47EA-BF2C-CE3BEA189D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91853" y="3739681"/>
            <a:ext cx="1293179" cy="1884286"/>
          </a:xfrm>
          <a:prstGeom prst="roundRect">
            <a:avLst>
              <a:gd name="adj" fmla="val 11867"/>
            </a:avLst>
          </a:prstGeom>
          <a:blipFill>
            <a:blip r:embed="rId6"/>
            <a:stretch>
              <a:fillRect l="-53000" t="-1563" r="-75294" b="-12725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2. a) Wie sieht mein Hof aus? </a:t>
            </a:r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6AB3A27A-F11E-48A1-85BA-E9074955521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811" y="3982303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7"/>
            <a:srcRect/>
            <a:stretch>
              <a:fillRect l="-31929" r="-27341" b="-6314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37" name="Textplatzhalter 11">
            <a:extLst>
              <a:ext uri="{FF2B5EF4-FFF2-40B4-BE49-F238E27FC236}">
                <a16:creationId xmlns:a16="http://schemas.microsoft.com/office/drawing/2014/main" id="{D712B069-0F70-4DAA-82AC-889DCFCD2A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63" y="2209800"/>
            <a:ext cx="4167660" cy="1562100"/>
          </a:xfrm>
        </p:spPr>
        <p:txBody>
          <a:bodyPr/>
          <a:lstStyle/>
          <a:p>
            <a:r>
              <a:rPr lang="de-DE" dirty="0"/>
              <a:t>1 x BSP-Bild von meinem Hof</a:t>
            </a:r>
          </a:p>
          <a:p>
            <a:r>
              <a:rPr lang="de-DE" dirty="0"/>
              <a:t>BSP-Bild von meinem Stall</a:t>
            </a:r>
          </a:p>
          <a:p>
            <a:r>
              <a:rPr lang="de-DE" dirty="0"/>
              <a:t>BSP-Bild von meinem Acker mit / oder technischem Gerät …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1F11A9CA-961D-41E2-903A-F7942AE6EACE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F9D1F12-AE42-4E21-98BB-5819DA1BF1B5}"/>
              </a:ext>
            </a:extLst>
          </p:cNvPr>
          <p:cNvSpPr txBox="1"/>
          <p:nvPr userDrawn="1"/>
        </p:nvSpPr>
        <p:spPr>
          <a:xfrm>
            <a:off x="7759521" y="380598"/>
            <a:ext cx="1146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Cera PROModern Medium" pitchFamily="2" charset="0"/>
              </a:rPr>
              <a:t>HOF</a:t>
            </a:r>
          </a:p>
        </p:txBody>
      </p:sp>
    </p:spTree>
    <p:extLst>
      <p:ext uri="{BB962C8B-B14F-4D97-AF65-F5344CB8AC3E}">
        <p14:creationId xmlns:p14="http://schemas.microsoft.com/office/powerpoint/2010/main" val="41402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_2.b wie sieht mein Hof 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3">
            <a:extLst>
              <a:ext uri="{FF2B5EF4-FFF2-40B4-BE49-F238E27FC236}">
                <a16:creationId xmlns:a16="http://schemas.microsoft.com/office/drawing/2014/main" id="{AAD5E67C-C101-4FA9-904B-B2C7E151B9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0002" y="1670519"/>
            <a:ext cx="2816454" cy="1884286"/>
          </a:xfrm>
          <a:prstGeom prst="roundRect">
            <a:avLst>
              <a:gd name="adj" fmla="val 11867"/>
            </a:avLst>
          </a:prstGeom>
          <a:blipFill>
            <a:blip r:embed="rId2"/>
            <a:srcRect/>
            <a:stretch>
              <a:fillRect t="111" b="111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2. b) Wie sieht mein Hof aus?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E0D27E-77FF-493B-8386-E1FFC06DC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63" y="2209800"/>
            <a:ext cx="4643437" cy="2869096"/>
          </a:xfrm>
        </p:spPr>
        <p:txBody>
          <a:bodyPr/>
          <a:lstStyle/>
          <a:p>
            <a:r>
              <a:rPr lang="de-DE" dirty="0"/>
              <a:t>Wieviel Land gehört zu meinem Hof? </a:t>
            </a:r>
            <a:br>
              <a:rPr lang="de-DE" dirty="0"/>
            </a:br>
            <a:r>
              <a:rPr lang="de-DE" dirty="0"/>
              <a:t>Umrechnung in Fußballfelder</a:t>
            </a:r>
          </a:p>
          <a:p>
            <a:r>
              <a:rPr lang="de-DE" dirty="0"/>
              <a:t>Wer arbeitet auf meinem Hof?</a:t>
            </a:r>
          </a:p>
          <a:p>
            <a:r>
              <a:rPr lang="de-DE" dirty="0"/>
              <a:t>Welche Tiere gibt es?</a:t>
            </a:r>
          </a:p>
          <a:p>
            <a:r>
              <a:rPr lang="de-DE" dirty="0"/>
              <a:t>Welche Ackerfrüchte?</a:t>
            </a:r>
          </a:p>
          <a:p>
            <a:r>
              <a:rPr lang="de-DE" dirty="0"/>
              <a:t>Welche Besonderheiten gibt es auf meinem Hof?</a:t>
            </a:r>
          </a:p>
          <a:p>
            <a:r>
              <a:rPr lang="de-DE" dirty="0"/>
              <a:t>Seit wann gibt es meinen Hof? </a:t>
            </a:r>
            <a:br>
              <a:rPr lang="de-DE" dirty="0"/>
            </a:br>
            <a:r>
              <a:rPr lang="de-DE" dirty="0"/>
              <a:t>Wie lange ist er im Besitz meiner Familie?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A8272C8B-C5D1-498D-9563-6418947F897A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A25C22-B92D-4A39-A57B-81CB2F9BB96E}"/>
              </a:ext>
            </a:extLst>
          </p:cNvPr>
          <p:cNvSpPr txBox="1"/>
          <p:nvPr userDrawn="1"/>
        </p:nvSpPr>
        <p:spPr>
          <a:xfrm>
            <a:off x="7759521" y="380598"/>
            <a:ext cx="1146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Cera PROModern Medium" pitchFamily="2" charset="0"/>
              </a:rPr>
              <a:t>HOF</a:t>
            </a:r>
          </a:p>
        </p:txBody>
      </p:sp>
    </p:spTree>
    <p:extLst>
      <p:ext uri="{BB962C8B-B14F-4D97-AF65-F5344CB8AC3E}">
        <p14:creationId xmlns:p14="http://schemas.microsoft.com/office/powerpoint/2010/main" val="148433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rlage_2. c) Wie sieht meine Arbeit au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1A3679AB-BBFE-4270-8F47-78F11D3BC0A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900913" y="553708"/>
            <a:ext cx="1787867" cy="1884286"/>
          </a:xfrm>
          <a:prstGeom prst="roundRect">
            <a:avLst>
              <a:gd name="adj" fmla="val 11867"/>
            </a:avLst>
          </a:prstGeom>
          <a:blipFill>
            <a:blip r:embed="rId2"/>
            <a:srcRect/>
            <a:stretch>
              <a:fillRect l="-10442" t="-5541" r="-51550" b="2945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45093F38-7021-4C14-96C3-ECC2484F8A3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569310" y="2453701"/>
            <a:ext cx="1410574" cy="1884286"/>
          </a:xfrm>
          <a:prstGeom prst="roundRect">
            <a:avLst>
              <a:gd name="adj" fmla="val 11867"/>
            </a:avLst>
          </a:prstGeom>
          <a:blipFill>
            <a:blip r:embed="rId3"/>
            <a:srcRect/>
            <a:stretch>
              <a:fillRect l="-52606" t="-10875" r="-77132" b="-3925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8D3E339F-0AC9-4E13-8FB8-D3950074A91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0561" y="2453701"/>
            <a:ext cx="1515360" cy="1884286"/>
          </a:xfrm>
          <a:prstGeom prst="roundRect">
            <a:avLst>
              <a:gd name="adj" fmla="val 11867"/>
            </a:avLst>
          </a:prstGeom>
          <a:blipFill>
            <a:blip r:embed="rId4"/>
            <a:srcRect/>
            <a:stretch>
              <a:fillRect l="-54640" t="-6173" r="-44969" b="-981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F234A630-2775-43CF-9ABF-0C57314E733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870561" y="4392794"/>
            <a:ext cx="1686508" cy="1884286"/>
          </a:xfrm>
          <a:prstGeom prst="roundRect">
            <a:avLst>
              <a:gd name="adj" fmla="val 11867"/>
            </a:avLst>
          </a:prstGeom>
          <a:blipFill>
            <a:blip r:embed="rId5"/>
            <a:srcRect/>
            <a:stretch>
              <a:fillRect l="-32528" t="-1676" r="-44157" b="-3883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AB381689-D25B-44E7-BCAC-57921CAD0E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17658" y="4392794"/>
            <a:ext cx="1258229" cy="1884286"/>
          </a:xfrm>
          <a:prstGeom prst="roundRect">
            <a:avLst>
              <a:gd name="adj" fmla="val 11867"/>
            </a:avLst>
          </a:prstGeom>
          <a:blipFill>
            <a:blip r:embed="rId6"/>
            <a:srcRect/>
            <a:stretch>
              <a:fillRect l="-66575" t="-4067" r="-73874" b="-3106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DA6E79FA-EACA-4423-B40B-3B99A6CB560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12820" y="2622664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7"/>
            <a:srcRect/>
            <a:stretch>
              <a:fillRect l="-18906" t="-7485" r="-44569" b="-1637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6" name="Bildplatzhalter 3">
            <a:extLst>
              <a:ext uri="{FF2B5EF4-FFF2-40B4-BE49-F238E27FC236}">
                <a16:creationId xmlns:a16="http://schemas.microsoft.com/office/drawing/2014/main" id="{98995A6A-3307-46AE-B3FA-DD7C7428A11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53771" y="1741232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8"/>
            <a:srcRect/>
            <a:stretch>
              <a:fillRect l="-35055" t="-807" r="-27031" b="-7386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68" y="1670519"/>
            <a:ext cx="4784193" cy="526494"/>
          </a:xfrm>
        </p:spPr>
        <p:txBody>
          <a:bodyPr/>
          <a:lstStyle/>
          <a:p>
            <a:r>
              <a:rPr lang="de-DE" dirty="0"/>
              <a:t>2. c) Wie sieht meine Arbeit aus?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E0D27E-77FF-493B-8386-E1FFC06DC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63" y="2209800"/>
            <a:ext cx="4643437" cy="2120900"/>
          </a:xfrm>
        </p:spPr>
        <p:txBody>
          <a:bodyPr/>
          <a:lstStyle/>
          <a:p>
            <a:r>
              <a:rPr lang="de-DE" dirty="0"/>
              <a:t>Wann beginnt mein Arbeitstag?</a:t>
            </a:r>
          </a:p>
          <a:p>
            <a:r>
              <a:rPr lang="de-DE" dirty="0"/>
              <a:t>Was mache ich wann? </a:t>
            </a:r>
          </a:p>
          <a:p>
            <a:r>
              <a:rPr lang="de-DE" dirty="0"/>
              <a:t>Wann sind Essenszeiten? </a:t>
            </a:r>
          </a:p>
          <a:p>
            <a:r>
              <a:rPr lang="de-DE" dirty="0"/>
              <a:t>Was mache ich nach </a:t>
            </a:r>
            <a:r>
              <a:rPr lang="de-DE" dirty="0" err="1"/>
              <a:t>Feierarbend</a:t>
            </a:r>
            <a:r>
              <a:rPr lang="de-DE" dirty="0"/>
              <a:t>?</a:t>
            </a:r>
          </a:p>
          <a:p>
            <a:r>
              <a:rPr lang="de-DE" dirty="0"/>
              <a:t>Was ist meine Lieblingstätigkeit?</a:t>
            </a:r>
          </a:p>
          <a:p>
            <a:r>
              <a:rPr lang="de-DE" dirty="0"/>
              <a:t>Was ist meine Lieblingsmaschine?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4E15F593-C503-4B1D-88C5-98FC655BD425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CA833BA-870F-44F4-95A2-80B88745991B}"/>
              </a:ext>
            </a:extLst>
          </p:cNvPr>
          <p:cNvSpPr txBox="1"/>
          <p:nvPr userDrawn="1"/>
        </p:nvSpPr>
        <p:spPr>
          <a:xfrm>
            <a:off x="7759521" y="380598"/>
            <a:ext cx="1146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ra PROModern Medium" pitchFamily="2" charset="0"/>
              </a:rPr>
              <a:t>ABLAUF</a:t>
            </a:r>
          </a:p>
        </p:txBody>
      </p:sp>
    </p:spTree>
    <p:extLst>
      <p:ext uri="{BB962C8B-B14F-4D97-AF65-F5344CB8AC3E}">
        <p14:creationId xmlns:p14="http://schemas.microsoft.com/office/powerpoint/2010/main" val="13982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orlage_2. d) Wie sieht meine Arbeit au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A762C8-4C29-4352-AF39-7DF6C0FBF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664" r="-2316"/>
          <a:stretch/>
        </p:blipFill>
        <p:spPr>
          <a:xfrm rot="5400000">
            <a:off x="6113205" y="3137551"/>
            <a:ext cx="3586382" cy="2453883"/>
          </a:xfrm>
          <a:prstGeom prst="rect">
            <a:avLst/>
          </a:prstGeom>
        </p:spPr>
      </p:pic>
      <p:sp>
        <p:nvSpPr>
          <p:cNvPr id="41" name="Bildplatzhalter 3">
            <a:extLst>
              <a:ext uri="{FF2B5EF4-FFF2-40B4-BE49-F238E27FC236}">
                <a16:creationId xmlns:a16="http://schemas.microsoft.com/office/drawing/2014/main" id="{4020283A-046A-41A9-BF87-98E3013731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8371" y="4119358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3"/>
            <a:srcRect/>
            <a:stretch>
              <a:fillRect l="-17907" t="772" r="-21468" b="-1808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42" name="Bildplatzhalter 3">
            <a:extLst>
              <a:ext uri="{FF2B5EF4-FFF2-40B4-BE49-F238E27FC236}">
                <a16:creationId xmlns:a16="http://schemas.microsoft.com/office/drawing/2014/main" id="{F8D94197-D5FF-4019-972C-A194428076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36991" y="4133909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4"/>
            <a:srcRect/>
            <a:stretch>
              <a:fillRect l="-20038" t="-772" r="-17908" b="772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43" name="Bildplatzhalter 3">
            <a:extLst>
              <a:ext uri="{FF2B5EF4-FFF2-40B4-BE49-F238E27FC236}">
                <a16:creationId xmlns:a16="http://schemas.microsoft.com/office/drawing/2014/main" id="{A5E30EC4-18AC-43BA-BDD1-E0CB34245AD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33114" y="4133909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5"/>
            <a:srcRect/>
            <a:stretch>
              <a:fillRect l="-18972" r="-18972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44" name="Bildplatzhalter 3">
            <a:extLst>
              <a:ext uri="{FF2B5EF4-FFF2-40B4-BE49-F238E27FC236}">
                <a16:creationId xmlns:a16="http://schemas.microsoft.com/office/drawing/2014/main" id="{71D41881-2F17-4A08-ACCF-714E344C10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26245" y="4133909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6"/>
            <a:srcRect/>
            <a:stretch>
              <a:fillRect l="-18974" r="-19916" b="-684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sz="2000" dirty="0">
                <a:latin typeface="Cera PROModern Medium" pitchFamily="2" charset="0"/>
              </a:rPr>
              <a:t>2. d) Wie sieht meine Arbeit aus?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E0D27E-77FF-493B-8386-E1FFC06DC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63" y="2209800"/>
            <a:ext cx="4643437" cy="1676400"/>
          </a:xfrm>
        </p:spPr>
        <p:txBody>
          <a:bodyPr/>
          <a:lstStyle/>
          <a:p>
            <a:r>
              <a:rPr lang="de-DE" sz="1600" dirty="0">
                <a:latin typeface="Cera PROModern Medium" pitchFamily="2" charset="0"/>
              </a:rPr>
              <a:t>Alternativ: Jahreszyklus für </a:t>
            </a:r>
            <a:br>
              <a:rPr lang="de-DE" sz="1600" dirty="0">
                <a:latin typeface="Cera PROModern Medium" pitchFamily="2" charset="0"/>
              </a:rPr>
            </a:br>
            <a:r>
              <a:rPr lang="de-DE" sz="1600" dirty="0">
                <a:latin typeface="Cera PROModern Medium" pitchFamily="2" charset="0"/>
              </a:rPr>
              <a:t>jeden Monat grob beschreiben</a:t>
            </a:r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CC6E3F0C-CDDB-4EF0-A9F6-E730A37625FB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6DD47EF-817E-4A06-84C9-343DCB9067E1}"/>
              </a:ext>
            </a:extLst>
          </p:cNvPr>
          <p:cNvSpPr txBox="1"/>
          <p:nvPr userDrawn="1"/>
        </p:nvSpPr>
        <p:spPr>
          <a:xfrm>
            <a:off x="7759521" y="380598"/>
            <a:ext cx="1146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ra PROModern Medium" pitchFamily="2" charset="0"/>
              </a:rPr>
              <a:t>ZYKLUS</a:t>
            </a:r>
          </a:p>
        </p:txBody>
      </p:sp>
    </p:spTree>
    <p:extLst>
      <p:ext uri="{BB962C8B-B14F-4D97-AF65-F5344CB8AC3E}">
        <p14:creationId xmlns:p14="http://schemas.microsoft.com/office/powerpoint/2010/main" val="169027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_2.e) So soll mein Hof in Zukunft ausse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A762C8-4C29-4352-AF39-7DF6C0FBF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2" b="41377"/>
          <a:stretch/>
        </p:blipFill>
        <p:spPr>
          <a:xfrm rot="5400000">
            <a:off x="-575334" y="4115156"/>
            <a:ext cx="3072457" cy="1921790"/>
          </a:xfrm>
          <a:prstGeom prst="rect">
            <a:avLst/>
          </a:prstGeom>
        </p:spPr>
      </p:pic>
      <p:sp>
        <p:nvSpPr>
          <p:cNvPr id="42" name="Bildplatzhalter 3">
            <a:extLst>
              <a:ext uri="{FF2B5EF4-FFF2-40B4-BE49-F238E27FC236}">
                <a16:creationId xmlns:a16="http://schemas.microsoft.com/office/drawing/2014/main" id="{F8D94197-D5FF-4019-972C-A194428076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36991" y="4133909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3"/>
            <a:srcRect/>
            <a:stretch>
              <a:fillRect l="-44937" t="-5638" r="-5415" b="-3358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43" name="Bildplatzhalter 3">
            <a:extLst>
              <a:ext uri="{FF2B5EF4-FFF2-40B4-BE49-F238E27FC236}">
                <a16:creationId xmlns:a16="http://schemas.microsoft.com/office/drawing/2014/main" id="{A5E30EC4-18AC-43BA-BDD1-E0CB34245AD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33114" y="4133909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4"/>
            <a:srcRect/>
            <a:stretch>
              <a:fillRect l="-26050" t="-5131" r="-18360" b="446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44" name="Bildplatzhalter 3">
            <a:extLst>
              <a:ext uri="{FF2B5EF4-FFF2-40B4-BE49-F238E27FC236}">
                <a16:creationId xmlns:a16="http://schemas.microsoft.com/office/drawing/2014/main" id="{71D41881-2F17-4A08-ACCF-714E344C10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26245" y="4133909"/>
            <a:ext cx="2046341" cy="1884286"/>
          </a:xfrm>
          <a:prstGeom prst="roundRect">
            <a:avLst>
              <a:gd name="adj" fmla="val 11867"/>
            </a:avLst>
          </a:prstGeom>
          <a:blipFill>
            <a:blip r:embed="rId5"/>
            <a:srcRect/>
            <a:stretch>
              <a:fillRect l="-21270" t="-1665" r="-22875" b="-2828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68" y="1670519"/>
            <a:ext cx="4224364" cy="482424"/>
          </a:xfrm>
        </p:spPr>
        <p:txBody>
          <a:bodyPr/>
          <a:lstStyle/>
          <a:p>
            <a:r>
              <a:rPr lang="de-DE" sz="2000" dirty="0">
                <a:latin typeface="Cera PROModern Medium" pitchFamily="2" charset="0"/>
              </a:rPr>
              <a:t>2. e) So soll mein Hof in Zukunft aussehen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DE0D27E-77FF-493B-8386-E1FFC06DC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64" y="2209800"/>
            <a:ext cx="3931008" cy="2019300"/>
          </a:xfrm>
        </p:spPr>
        <p:txBody>
          <a:bodyPr/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era PROModern Medium" pitchFamily="2" charset="0"/>
              </a:rPr>
              <a:t>Was sind meine Ziele? Was möchte ich künftig machen?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era PROModern Medium" pitchFamily="2" charset="0"/>
              </a:rPr>
              <a:t>Habe ich einen Hofnachfolger?</a:t>
            </a:r>
          </a:p>
        </p:txBody>
      </p:sp>
      <p:sp>
        <p:nvSpPr>
          <p:cNvPr id="38" name="Bildplatzhalter 3">
            <a:extLst>
              <a:ext uri="{FF2B5EF4-FFF2-40B4-BE49-F238E27FC236}">
                <a16:creationId xmlns:a16="http://schemas.microsoft.com/office/drawing/2014/main" id="{8FE61E66-C070-48EF-8CB0-7CC5656D28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86078" y="2143388"/>
            <a:ext cx="1686508" cy="1884286"/>
          </a:xfrm>
          <a:prstGeom prst="roundRect">
            <a:avLst>
              <a:gd name="adj" fmla="val 11867"/>
            </a:avLst>
          </a:prstGeom>
          <a:blipFill>
            <a:blip r:embed="rId6"/>
            <a:srcRect/>
            <a:stretch>
              <a:fillRect l="-44835" t="-6658" r="-34539" b="-507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39" name="Bildplatzhalter 3">
            <a:extLst>
              <a:ext uri="{FF2B5EF4-FFF2-40B4-BE49-F238E27FC236}">
                <a16:creationId xmlns:a16="http://schemas.microsoft.com/office/drawing/2014/main" id="{2D5076D8-8548-4B17-AE1D-F064F44D287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9771" y="2152943"/>
            <a:ext cx="1515360" cy="1884286"/>
          </a:xfrm>
          <a:prstGeom prst="roundRect">
            <a:avLst>
              <a:gd name="adj" fmla="val 11867"/>
            </a:avLst>
          </a:prstGeom>
          <a:blipFill>
            <a:blip r:embed="rId7"/>
            <a:srcRect/>
            <a:stretch>
              <a:fillRect l="-44086" t="-507" r="-42197" b="507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40" name="Bildplatzhalter 3">
            <a:extLst>
              <a:ext uri="{FF2B5EF4-FFF2-40B4-BE49-F238E27FC236}">
                <a16:creationId xmlns:a16="http://schemas.microsoft.com/office/drawing/2014/main" id="{B3631C29-EA5B-45DD-858A-5BF334C4D3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7209" y="4448647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8"/>
            <a:srcRect/>
            <a:stretch>
              <a:fillRect l="-45989" t="-5953" r="-11095" b="1099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A55A1F37-DEBC-462F-A560-964A0F019A8E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5C38F61-4CBA-43AE-B68B-A09A8AD56781}"/>
              </a:ext>
            </a:extLst>
          </p:cNvPr>
          <p:cNvSpPr txBox="1"/>
          <p:nvPr userDrawn="1"/>
        </p:nvSpPr>
        <p:spPr>
          <a:xfrm>
            <a:off x="7759521" y="380598"/>
            <a:ext cx="1146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ra PROModern Medium" pitchFamily="2" charset="0"/>
              </a:rPr>
              <a:t>ZUKUNFT</a:t>
            </a:r>
          </a:p>
        </p:txBody>
      </p:sp>
    </p:spTree>
    <p:extLst>
      <p:ext uri="{BB962C8B-B14F-4D97-AF65-F5344CB8AC3E}">
        <p14:creationId xmlns:p14="http://schemas.microsoft.com/office/powerpoint/2010/main" val="336386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_3. Produkte von meinem H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1E8EF48F-ECF4-42BA-B02D-C7D55AE80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0" t="-1" r="-886" b="3493"/>
          <a:stretch/>
        </p:blipFill>
        <p:spPr>
          <a:xfrm>
            <a:off x="-1" y="2165832"/>
            <a:ext cx="1079511" cy="3346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35312D4-354F-48DE-8F04-FE07B2ACF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58" y="4470819"/>
            <a:ext cx="1847619" cy="1600000"/>
          </a:xfrm>
          <a:prstGeom prst="rect">
            <a:avLst/>
          </a:prstGeom>
        </p:spPr>
      </p:pic>
      <p:sp>
        <p:nvSpPr>
          <p:cNvPr id="37" name="Bildplatzhalter 3">
            <a:extLst>
              <a:ext uri="{FF2B5EF4-FFF2-40B4-BE49-F238E27FC236}">
                <a16:creationId xmlns:a16="http://schemas.microsoft.com/office/drawing/2014/main" id="{07968B50-8CDD-42FE-99D7-6A5BA8676D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79183" y="3571529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4"/>
            <a:srcRect/>
            <a:stretch>
              <a:fillRect l="-36295" t="-7601" r="-28839" b="-2625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38" name="Bildplatzhalter 3">
            <a:extLst>
              <a:ext uri="{FF2B5EF4-FFF2-40B4-BE49-F238E27FC236}">
                <a16:creationId xmlns:a16="http://schemas.microsoft.com/office/drawing/2014/main" id="{F48F77A8-725A-41BB-9FBB-7F3B0B7051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7374" y="2353687"/>
            <a:ext cx="1350000" cy="1350000"/>
          </a:xfrm>
          <a:prstGeom prst="roundRect">
            <a:avLst>
              <a:gd name="adj" fmla="val 50000"/>
            </a:avLst>
          </a:prstGeom>
          <a:blipFill>
            <a:blip r:embed="rId5"/>
            <a:srcRect/>
            <a:stretch>
              <a:fillRect l="-36016" t="-13916" r="-34732" b="-57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7D9C011-6B21-45EB-B1EE-E8A756A9B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74102" r="1611" b="-7795"/>
          <a:stretch/>
        </p:blipFill>
        <p:spPr>
          <a:xfrm rot="5400000">
            <a:off x="6816926" y="4159275"/>
            <a:ext cx="3426389" cy="1209869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D014B6D-7931-4646-91D4-DE26999787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821" y="1686299"/>
            <a:ext cx="1973320" cy="1884284"/>
          </a:xfrm>
          <a:prstGeom prst="roundRect">
            <a:avLst>
              <a:gd name="adj" fmla="val 11867"/>
            </a:avLst>
          </a:prstGeom>
          <a:blipFill>
            <a:blip r:embed="rId7"/>
            <a:srcRect/>
            <a:stretch>
              <a:fillRect l="3549" t="-892" r="-49544" b="-1164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58450D60-4BAE-4154-8B1E-266E9F52E0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00504" y="3703687"/>
            <a:ext cx="1293180" cy="1884286"/>
          </a:xfrm>
          <a:prstGeom prst="roundRect">
            <a:avLst>
              <a:gd name="adj" fmla="val 11867"/>
            </a:avLst>
          </a:prstGeom>
          <a:blipFill>
            <a:blip r:embed="rId8"/>
            <a:srcRect/>
            <a:stretch>
              <a:fillRect l="-66440" t="-4540" r="-65532" b="-1728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5B196E7F-42F7-4384-AB07-3EBDDC0801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93356" y="3703687"/>
            <a:ext cx="1809159" cy="1884286"/>
          </a:xfrm>
          <a:prstGeom prst="roundRect">
            <a:avLst>
              <a:gd name="adj" fmla="val 11867"/>
            </a:avLst>
          </a:prstGeom>
          <a:blipFill>
            <a:blip r:embed="rId9"/>
            <a:srcRect/>
            <a:stretch>
              <a:fillRect l="-32656" t="-2973" r="-32494" b="-2868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826C6EDF-6D34-4917-9902-77B7D4B340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88566" y="1688854"/>
            <a:ext cx="2496465" cy="1884286"/>
          </a:xfrm>
          <a:prstGeom prst="roundRect">
            <a:avLst>
              <a:gd name="adj" fmla="val 11867"/>
            </a:avLst>
          </a:prstGeom>
          <a:blipFill>
            <a:blip r:embed="rId10"/>
            <a:srcRect/>
            <a:stretch>
              <a:fillRect l="-8987" t="-709" r="-5385" b="-437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F8C500A6-8CE2-47AD-95CF-6E63660141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91851" y="3717237"/>
            <a:ext cx="1293180" cy="1884286"/>
          </a:xfrm>
          <a:prstGeom prst="roundRect">
            <a:avLst>
              <a:gd name="adj" fmla="val 11867"/>
            </a:avLst>
          </a:prstGeom>
          <a:blipFill>
            <a:blip r:embed="rId11"/>
            <a:srcRect/>
            <a:stretch>
              <a:fillRect l="-73552" t="-6599" r="-69438" b="-4715"/>
            </a:stretch>
          </a:blipFill>
          <a:ln w="38100" cap="rnd">
            <a:solidFill>
              <a:schemeClr val="bg1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933E6-B735-4EC1-9DAE-932198270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68" y="1670519"/>
            <a:ext cx="3856449" cy="409419"/>
          </a:xfrm>
        </p:spPr>
        <p:txBody>
          <a:bodyPr/>
          <a:lstStyle/>
          <a:p>
            <a:r>
              <a:rPr lang="de-DE" sz="2000" dirty="0">
                <a:latin typeface="Cera PROModern Medium" pitchFamily="2" charset="0"/>
              </a:rPr>
              <a:t>3. Produkte von meinem Hof</a:t>
            </a:r>
            <a:endParaRPr lang="de-DE" dirty="0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74AAEABB-8B2B-4C97-AE50-106F8DD2A69F}"/>
              </a:ext>
            </a:extLst>
          </p:cNvPr>
          <p:cNvSpPr/>
          <p:nvPr userDrawn="1"/>
        </p:nvSpPr>
        <p:spPr>
          <a:xfrm>
            <a:off x="7759521" y="0"/>
            <a:ext cx="1146935" cy="837798"/>
          </a:xfrm>
          <a:custGeom>
            <a:avLst/>
            <a:gdLst>
              <a:gd name="connsiteX0" fmla="*/ 0 w 1146935"/>
              <a:gd name="connsiteY0" fmla="*/ 0 h 1004552"/>
              <a:gd name="connsiteX1" fmla="*/ 1146935 w 1146935"/>
              <a:gd name="connsiteY1" fmla="*/ 0 h 1004552"/>
              <a:gd name="connsiteX2" fmla="*/ 1146935 w 1146935"/>
              <a:gd name="connsiteY2" fmla="*/ 813392 h 1004552"/>
              <a:gd name="connsiteX3" fmla="*/ 955775 w 1146935"/>
              <a:gd name="connsiteY3" fmla="*/ 1004552 h 1004552"/>
              <a:gd name="connsiteX4" fmla="*/ 191160 w 1146935"/>
              <a:gd name="connsiteY4" fmla="*/ 1004552 h 1004552"/>
              <a:gd name="connsiteX5" fmla="*/ 0 w 1146935"/>
              <a:gd name="connsiteY5" fmla="*/ 81339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935" h="1004552">
                <a:moveTo>
                  <a:pt x="0" y="0"/>
                </a:moveTo>
                <a:lnTo>
                  <a:pt x="1146935" y="0"/>
                </a:lnTo>
                <a:lnTo>
                  <a:pt x="1146935" y="813392"/>
                </a:lnTo>
                <a:cubicBezTo>
                  <a:pt x="1146935" y="918967"/>
                  <a:pt x="1061350" y="1004552"/>
                  <a:pt x="955775" y="1004552"/>
                </a:cubicBezTo>
                <a:lnTo>
                  <a:pt x="191160" y="1004552"/>
                </a:lnTo>
                <a:cubicBezTo>
                  <a:pt x="85585" y="1004552"/>
                  <a:pt x="0" y="918967"/>
                  <a:pt x="0" y="813392"/>
                </a:cubicBezTo>
                <a:close/>
              </a:path>
            </a:pathLst>
          </a:custGeom>
          <a:solidFill>
            <a:srgbClr val="94C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4AD61CB-E804-4C8C-8C9E-700EDE65F8E5}"/>
              </a:ext>
            </a:extLst>
          </p:cNvPr>
          <p:cNvSpPr txBox="1"/>
          <p:nvPr userDrawn="1"/>
        </p:nvSpPr>
        <p:spPr>
          <a:xfrm>
            <a:off x="7759521" y="380598"/>
            <a:ext cx="1146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Cera PROModern Medium" pitchFamily="2" charset="0"/>
              </a:rPr>
              <a:t>PRODUKTE</a:t>
            </a:r>
          </a:p>
        </p:txBody>
      </p:sp>
    </p:spTree>
    <p:extLst>
      <p:ext uri="{BB962C8B-B14F-4D97-AF65-F5344CB8AC3E}">
        <p14:creationId xmlns:p14="http://schemas.microsoft.com/office/powerpoint/2010/main" val="186164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FEEFE3D-6A28-402E-8ED9-BBAB5E8D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68" y="1670519"/>
            <a:ext cx="7886700" cy="475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5313ED-A24A-43EA-BF8A-24117BDBF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68" y="2209800"/>
            <a:ext cx="7886700" cy="381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03505B-1859-4AD5-BC75-6A444947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1"/>
          <a:stretch/>
        </p:blipFill>
        <p:spPr>
          <a:xfrm>
            <a:off x="0" y="3"/>
            <a:ext cx="9144000" cy="373461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9A960C0-52AC-4217-8D87-E2CD2B77A5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1031"/>
            <a:ext cx="3420196" cy="12238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87A370-BCE7-45D6-A2B1-C93F1E75F69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18" y="6366819"/>
            <a:ext cx="905704" cy="3921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08006E6-ED65-427B-89A0-09BEA883FCC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48" y="6385519"/>
            <a:ext cx="1809750" cy="373461"/>
          </a:xfrm>
          <a:prstGeom prst="rect">
            <a:avLst/>
          </a:prstGeom>
        </p:spPr>
      </p:pic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2B23B36-5DC2-4EF4-A776-E7CE935A99E0}"/>
              </a:ext>
            </a:extLst>
          </p:cNvPr>
          <p:cNvSpPr txBox="1">
            <a:spLocks/>
          </p:cNvSpPr>
          <p:nvPr userDrawn="1"/>
        </p:nvSpPr>
        <p:spPr>
          <a:xfrm>
            <a:off x="347868" y="6500388"/>
            <a:ext cx="1158461" cy="357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baseline="0">
                <a:solidFill>
                  <a:schemeClr val="tx1">
                    <a:tint val="75000"/>
                  </a:schemeClr>
                </a:solidFill>
                <a:latin typeface="Cera Pro" panose="00000600000000000000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Stand: </a:t>
            </a:r>
            <a:fld id="{ECC1D7F8-C2D2-4F33-AFCE-E5DB89B3B974}" type="datetimeFigureOut">
              <a:rPr lang="de-DE" smtClean="0"/>
              <a:pPr/>
              <a:t>30.06.2022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48C8EE3-DB3C-4D48-8C56-48139024734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09" y="6272751"/>
            <a:ext cx="1741932" cy="5392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54344A-50AD-4786-AB9A-E67D3D51E3F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515845" y="6332221"/>
            <a:ext cx="629823" cy="3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7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684" r:id="rId6"/>
    <p:sldLayoutId id="2147483685" r:id="rId7"/>
    <p:sldLayoutId id="2147483689" r:id="rId8"/>
    <p:sldLayoutId id="2147483681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Cera PROModern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ra PROModern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ra PROModern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ra PROModern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ra PROModern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ra PROModern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E69B12-B14D-4E15-9B60-E77D967D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Hinweise und Vorlagen!!</a:t>
            </a:r>
          </a:p>
        </p:txBody>
      </p:sp>
    </p:spTree>
    <p:extLst>
      <p:ext uri="{BB962C8B-B14F-4D97-AF65-F5344CB8AC3E}">
        <p14:creationId xmlns:p14="http://schemas.microsoft.com/office/powerpoint/2010/main" val="42666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705" r:id="rId3"/>
    <p:sldLayoutId id="214748369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05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E84BE25-DBA9-4F8C-91CC-2574DA197F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6696" y="4055166"/>
            <a:ext cx="1350000" cy="1350000"/>
          </a:xfrm>
        </p:spPr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1B0D46-812A-48EE-9E39-92B3757A76E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118460" y="4839019"/>
            <a:ext cx="1350000" cy="1350000"/>
          </a:xfrm>
        </p:spPr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2839864-0217-487C-A7AD-CB9E020CC4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41FCE28-9CD0-4B95-ADE1-4B2370041F7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169133" y="1670519"/>
            <a:ext cx="1350000" cy="1350000"/>
          </a:xfrm>
        </p:spPr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D7FE50D-913F-468F-BC04-1585D972187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20963" y="4055166"/>
            <a:ext cx="2046341" cy="1884286"/>
          </a:xfrm>
        </p:spPr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A3EC59-24DB-46DB-863E-9644BA35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era PROModern Medium" pitchFamily="2" charset="0"/>
              </a:rPr>
              <a:t>4. a) Mögliche Fragen an die Schülerinnen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26C74B1-5A09-4383-858B-B2270CBB6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64" y="2169160"/>
            <a:ext cx="6050596" cy="1540397"/>
          </a:xfrm>
        </p:spPr>
        <p:txBody>
          <a:bodyPr>
            <a:no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era PROModern Medium" pitchFamily="2" charset="0"/>
              </a:rPr>
              <a:t>Was steht auf der Ohrmarke?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era PROModern Medium" pitchFamily="2" charset="0"/>
              </a:rPr>
              <a:t>Wie viele Körner hat ein Maiskolben? 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era PROModern Medium" pitchFamily="2" charset="0"/>
              </a:rPr>
              <a:t>Wofür wird dieses Gerät gebraucht?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era PROModern Medium" pitchFamily="2" charset="0"/>
              </a:rPr>
              <a:t>Wie viele Zuckerstücke werden aus einer </a:t>
            </a:r>
            <a:br>
              <a:rPr lang="de-DE" dirty="0">
                <a:latin typeface="Cera PROModern Medium" pitchFamily="2" charset="0"/>
              </a:rPr>
            </a:br>
            <a:r>
              <a:rPr lang="de-DE" dirty="0">
                <a:latin typeface="Cera PROModern Medium" pitchFamily="2" charset="0"/>
              </a:rPr>
              <a:t>Zuckerrübe gewonnen?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37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58FBF-C06C-48CA-9B21-98BD50E7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era PROModern Medium" pitchFamily="2" charset="0"/>
              </a:rPr>
              <a:t>4. b) Fragerunde der Schülerinnen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04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64B4E35-1347-4BB0-9C56-58AE35CF15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9367474-B36D-4F9D-B909-BD25321A5F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667FD18-8D24-4752-969D-81D8FD6ED1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423D127-0C90-462D-87B1-3B419A40AC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41D6598-DDE2-4A4F-B3E6-676ACB907B8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D6CDCC2-B7E3-4A8B-BDC4-843BCE72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latin typeface="Cera PROModern Medium" pitchFamily="2" charset="0"/>
              </a:rPr>
              <a:t>5. Kommt mich besuchen!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D540AA1-791F-41A5-9C18-C7FEC84040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8968" y="2209799"/>
            <a:ext cx="3195637" cy="98665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90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95878EF-5276-4609-AB7E-023E219127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F35487-FB1B-40DD-8F4E-2928487556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6B30CB-7259-4DD2-BDD9-C29DBB4CB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/>
              <a:t>Drücken Sie bei Ihren vorzubereiteten Folien (außerhalb der Masteransicht) auf die Schaltfläche, wenn Sie neue Folien zu ihrer Präsentation hinzufügen.</a:t>
            </a:r>
          </a:p>
          <a:p>
            <a:pPr lvl="0"/>
            <a:r>
              <a:rPr lang="de-DE" dirty="0"/>
              <a:t>ODER</a:t>
            </a:r>
          </a:p>
          <a:p>
            <a:pPr lvl="0"/>
            <a:r>
              <a:rPr lang="de-DE" dirty="0"/>
              <a:t>Möchten Sie bei schon platzierten Fotos / Bildern den Bildinhalt austauschen, dann hilft Ihnen folgende Vorgehensweise:</a:t>
            </a:r>
          </a:p>
          <a:p>
            <a:pPr lvl="0"/>
            <a:r>
              <a:rPr lang="de-DE" dirty="0"/>
              <a:t>Markieren Sie das auszutauschende Bild und rufen per Rechtsklick darauf das Kontextmenü auf.</a:t>
            </a:r>
          </a:p>
          <a:p>
            <a:pPr lvl="0"/>
            <a:r>
              <a:rPr lang="de-DE" dirty="0"/>
              <a:t>Wählen Sie BILD ÄNDERN.</a:t>
            </a:r>
          </a:p>
          <a:p>
            <a:pPr lvl="0"/>
            <a:r>
              <a:rPr lang="de-DE" dirty="0"/>
              <a:t>Suchen Sie im Dialogfeld GRAFIK EINFÜGEN nun das neue Bild heraus und bestätigen die Auswahl mit EINFÜGEN.</a:t>
            </a:r>
          </a:p>
          <a:p>
            <a:pPr lvl="0"/>
            <a:r>
              <a:rPr lang="de-DE" dirty="0"/>
              <a:t>Wichtig: Die Ausmaße des vorhergehenden Bildes werden nur dann beibehalten, wenn das neue Foto das gleiche Seitenverhältnis hat wie die ehemalige Grafik (also z.B. 3 x 4).</a:t>
            </a:r>
          </a:p>
          <a:p>
            <a:pPr lvl="0"/>
            <a:r>
              <a:rPr lang="de-DE" dirty="0"/>
              <a:t>Sie können ebenfalls Bilder im Nachhinein zuschneiden. Das funktioniert nach folgendem Schema:</a:t>
            </a:r>
          </a:p>
          <a:p>
            <a:pPr lvl="0"/>
            <a:r>
              <a:rPr lang="de-DE" dirty="0"/>
              <a:t>Markieren Sie das Bild, das geändert werden soll.</a:t>
            </a:r>
          </a:p>
          <a:p>
            <a:pPr lvl="0"/>
            <a:r>
              <a:rPr lang="de-DE"/>
              <a:t>Klicken Sie </a:t>
            </a:r>
            <a:r>
              <a:rPr lang="de-DE" dirty="0"/>
              <a:t>in der Registerkarte BILDFORMAT und auf die Schaltfläche ZUSCHNEIDEN. Hier kann das Foto verschoben, größer gezogen und an den Anfassern zugeschnitten werden!</a:t>
            </a:r>
          </a:p>
          <a:p>
            <a:pPr lvl="0"/>
            <a:r>
              <a:rPr lang="de-DE" dirty="0">
                <a:solidFill>
                  <a:srgbClr val="FF0000"/>
                </a:solidFill>
              </a:rPr>
              <a:t>Bitte diese Seite und folgende am Ende Ihrer Präsentationsvorbereitung löschen!! Sie können diese Seite unter „Neue Folie“ erneut laden.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EEF27FD-CA0A-44F1-BB2C-638C282E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64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95F7583-5D36-4F91-B75F-30440B3EE0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F8A519-D6B9-4717-832A-58DA1CEF17F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0803054-3199-4C13-8CA8-9638C86D08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7D72316-B853-4BE6-9C4B-6AD588124C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245FBF2-6998-41C0-A661-A6653B02DC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2A5F4E0-D3F5-4FC5-9FED-3E215D846F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02627A6-51D2-4DBC-BC9A-25E690BAAC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1B1C51B-175A-4EA3-A83F-74EB854FFFC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E474446-6AEA-456C-B5E8-7AD245860F3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EFCAF916-7574-428E-B224-1DE96F451F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D230810-BA9E-4FB8-916D-068D416D02A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3EA1B8CD-4913-418B-80B7-A1D68ED9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74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44A1E845-E235-4F02-8154-F2FBE88C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34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76932CF-5B79-482D-AC0C-72DE6ACDB7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EF4C7C3-577C-434C-B640-5F61F7FAAF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16565BA-6F52-48EE-B6B7-9806EF295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8E66765-D253-493D-BAA3-D1273CA48A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CBA2386-EFF4-4029-8A69-38C991BBF2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A99AC08-CDFA-41F0-926C-2E9B7515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DA5376E-B072-43DA-89BF-2ACA7F43000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E32D2D6-5DE8-45C1-9D3A-5D6BC7442A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48073EB-D229-4671-9FEC-50696AA1E6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5153AEC-AEF7-4F21-A2A2-CF482C40A2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04487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2FA3E-4A95-4034-8867-680CA2B2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Inhalt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A4CF42-10D5-414D-9C83-14F4758D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2. a)-b)Wie sieht mein Hof aus? </a:t>
            </a:r>
          </a:p>
          <a:p>
            <a:r>
              <a:rPr lang="de-DE" dirty="0"/>
              <a:t>2. c)-d) Wie sieht meine Arbeit aus?</a:t>
            </a:r>
          </a:p>
          <a:p>
            <a:r>
              <a:rPr lang="de-DE" dirty="0"/>
              <a:t>2.e) So soll mein Hof in Zukunft aussehen</a:t>
            </a:r>
          </a:p>
          <a:p>
            <a:r>
              <a:rPr lang="de-DE" dirty="0"/>
              <a:t>3. Produkte von meinem Hof</a:t>
            </a:r>
          </a:p>
          <a:p>
            <a:r>
              <a:rPr lang="de-DE" dirty="0"/>
              <a:t>4.1 Mögliche Fragen an die Schüler</a:t>
            </a:r>
          </a:p>
          <a:p>
            <a:r>
              <a:rPr lang="de-DE" dirty="0"/>
              <a:t>4.2 Fragerunde der Schüler</a:t>
            </a:r>
          </a:p>
          <a:p>
            <a:r>
              <a:rPr lang="de-DE" dirty="0"/>
              <a:t>5. Kommt mich besuchen!</a:t>
            </a:r>
          </a:p>
        </p:txBody>
      </p:sp>
    </p:spTree>
    <p:extLst>
      <p:ext uri="{BB962C8B-B14F-4D97-AF65-F5344CB8AC3E}">
        <p14:creationId xmlns:p14="http://schemas.microsoft.com/office/powerpoint/2010/main" val="30759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BD2E559-FB0B-4152-A3F4-B3764A94B6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1A8291-6085-4912-84F3-8CDF145C3F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8862C2B-F9D3-4E7A-92EA-22AB0447D1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A99CE22-ED7C-49CC-8832-620443F4D2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6262D8F-7AF7-4E57-B355-56D246DB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000" dirty="0">
                <a:latin typeface="Cera PROModern Medium" pitchFamily="2" charset="0"/>
              </a:rPr>
              <a:t>1. Wer bin ich?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6B096E9-CCCC-4DE7-AA6B-CE0BB1074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Mein Name</a:t>
            </a:r>
          </a:p>
          <a:p>
            <a:r>
              <a:rPr lang="de-DE" dirty="0"/>
              <a:t>Mein Wohnort</a:t>
            </a:r>
          </a:p>
          <a:p>
            <a:r>
              <a:rPr lang="de-DE" dirty="0"/>
              <a:t>Mein Alter</a:t>
            </a:r>
          </a:p>
          <a:p>
            <a:r>
              <a:rPr lang="de-DE" dirty="0"/>
              <a:t>Mein Beruf</a:t>
            </a:r>
          </a:p>
        </p:txBody>
      </p:sp>
    </p:spTree>
    <p:extLst>
      <p:ext uri="{BB962C8B-B14F-4D97-AF65-F5344CB8AC3E}">
        <p14:creationId xmlns:p14="http://schemas.microsoft.com/office/powerpoint/2010/main" val="48809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E7B5877-157D-4984-A582-ACC57369E1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432C2E-76CB-4353-8A70-E3B67D33EF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4509AE6-B6DE-43EF-A627-26375A2D8D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5BBA877-9CE5-4E10-A027-48146B2218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75E8328-2FBF-451A-961A-8C43924238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E617C21-0AD8-4F02-8AA4-9603CB67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a) Wie sieht mein Hof aus? 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53FD13C-0884-4503-A417-AAFFAB1181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95532D9-5D61-4220-9EFC-C8E6282168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 x BSP-Bild von meinem Hof</a:t>
            </a:r>
          </a:p>
          <a:p>
            <a:r>
              <a:rPr lang="de-DE" dirty="0"/>
              <a:t>BSP-Bild von meinem Stall</a:t>
            </a:r>
          </a:p>
          <a:p>
            <a:r>
              <a:rPr lang="de-DE" dirty="0"/>
              <a:t>BSP-Bild von meinem Acker mit / oder technischem Gerät …</a:t>
            </a:r>
          </a:p>
        </p:txBody>
      </p:sp>
    </p:spTree>
    <p:extLst>
      <p:ext uri="{BB962C8B-B14F-4D97-AF65-F5344CB8AC3E}">
        <p14:creationId xmlns:p14="http://schemas.microsoft.com/office/powerpoint/2010/main" val="52314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A6454CE-75D6-4E8F-AE80-A5630B66C3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0BE221-3346-46B4-AB96-2D9A1E58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b) Wie sieht mein Hof aus?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5A195E-661A-49EC-ABA0-1C814EBA4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63" y="2209800"/>
            <a:ext cx="4643437" cy="2749826"/>
          </a:xfrm>
        </p:spPr>
        <p:txBody>
          <a:bodyPr>
            <a:noAutofit/>
          </a:bodyPr>
          <a:lstStyle/>
          <a:p>
            <a:r>
              <a:rPr lang="de-DE" dirty="0"/>
              <a:t>Wieviel Land gehört zu meinem Hof? </a:t>
            </a:r>
            <a:br>
              <a:rPr lang="de-DE" dirty="0"/>
            </a:br>
            <a:r>
              <a:rPr lang="de-DE" dirty="0"/>
              <a:t>Umrechnung in Fußballfelder</a:t>
            </a:r>
          </a:p>
          <a:p>
            <a:r>
              <a:rPr lang="de-DE" dirty="0"/>
              <a:t>Wer arbeitet auf meinem Hof?</a:t>
            </a:r>
          </a:p>
          <a:p>
            <a:r>
              <a:rPr lang="de-DE" dirty="0"/>
              <a:t>Welche Tiere gibt es?</a:t>
            </a:r>
          </a:p>
          <a:p>
            <a:r>
              <a:rPr lang="de-DE" dirty="0"/>
              <a:t>Welche Ackerfrüchte?</a:t>
            </a:r>
          </a:p>
          <a:p>
            <a:r>
              <a:rPr lang="de-DE" dirty="0"/>
              <a:t>Welche Besonderheiten gibt es auf meinem Hof?</a:t>
            </a:r>
          </a:p>
          <a:p>
            <a:r>
              <a:rPr lang="de-DE" dirty="0"/>
              <a:t>Seit wann gibt es meinen Hof? </a:t>
            </a:r>
            <a:br>
              <a:rPr lang="de-DE" dirty="0"/>
            </a:br>
            <a:r>
              <a:rPr lang="de-DE" dirty="0"/>
              <a:t>Wie lange ist er im Besitz meiner Familie?</a:t>
            </a:r>
          </a:p>
        </p:txBody>
      </p:sp>
    </p:spTree>
    <p:extLst>
      <p:ext uri="{BB962C8B-B14F-4D97-AF65-F5344CB8AC3E}">
        <p14:creationId xmlns:p14="http://schemas.microsoft.com/office/powerpoint/2010/main" val="195755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A529089-49EB-455B-B5A4-6449CC29EDA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678854-9F86-46E4-B925-A67DD6BFA3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1176C28-4F07-44B5-832B-8613BA837E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7CD4573-ADDA-45A1-9943-0F4D2769CEA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F1A2631-573B-42DC-93D6-B2B76AC9DD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84B8F91-4034-4EE8-BDFB-E385E217130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4334208-FDCB-4D66-9F1A-E6EA0EF5B78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EBA4165-97B5-43F9-B99C-95981603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c) Wie sieht meine Arbeit aus?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FE1192F-D3DA-4BD8-8C33-C43FEF23D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Wann beginnt mein Arbeitstag?</a:t>
            </a:r>
          </a:p>
          <a:p>
            <a:r>
              <a:rPr lang="de-DE" dirty="0"/>
              <a:t>Was mache ich wann? </a:t>
            </a:r>
          </a:p>
          <a:p>
            <a:r>
              <a:rPr lang="de-DE" dirty="0"/>
              <a:t>Wann sind Essenszeiten? </a:t>
            </a:r>
          </a:p>
          <a:p>
            <a:r>
              <a:rPr lang="de-DE" dirty="0"/>
              <a:t>Was mache ich nach Feierabend?</a:t>
            </a:r>
          </a:p>
          <a:p>
            <a:r>
              <a:rPr lang="de-DE" dirty="0"/>
              <a:t>Was ist meine Lieblingstätigkeit?</a:t>
            </a:r>
          </a:p>
          <a:p>
            <a:r>
              <a:rPr lang="de-DE" dirty="0"/>
              <a:t>Was ist meine Lieblingsmaschine?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40C7C0E-63F5-475C-A0A3-93C555252A85}"/>
              </a:ext>
            </a:extLst>
          </p:cNvPr>
          <p:cNvGrpSpPr/>
          <p:nvPr/>
        </p:nvGrpSpPr>
        <p:grpSpPr>
          <a:xfrm>
            <a:off x="320513" y="5276261"/>
            <a:ext cx="4972803" cy="794505"/>
            <a:chOff x="256670" y="5122942"/>
            <a:chExt cx="4972803" cy="794505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F5269EC1-2739-430C-9585-A7DCA439B4E8}"/>
                </a:ext>
              </a:extLst>
            </p:cNvPr>
            <p:cNvGrpSpPr/>
            <p:nvPr userDrawn="1"/>
          </p:nvGrpSpPr>
          <p:grpSpPr>
            <a:xfrm>
              <a:off x="328826" y="5399937"/>
              <a:ext cx="4900647" cy="517510"/>
              <a:chOff x="2828925" y="4432632"/>
              <a:chExt cx="6166453" cy="632909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6462E431-5AF0-4718-BE5B-2DE5F6785EF1}"/>
                  </a:ext>
                </a:extLst>
              </p:cNvPr>
              <p:cNvGrpSpPr/>
              <p:nvPr/>
            </p:nvGrpSpPr>
            <p:grpSpPr>
              <a:xfrm>
                <a:off x="2828925" y="4472667"/>
                <a:ext cx="6166453" cy="291600"/>
                <a:chOff x="2828925" y="4490957"/>
                <a:chExt cx="6166453" cy="288868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92EB2B57-838F-4563-ABBF-4F73E85555F0}"/>
                    </a:ext>
                  </a:extLst>
                </p:cNvPr>
                <p:cNvSpPr/>
                <p:nvPr/>
              </p:nvSpPr>
              <p:spPr>
                <a:xfrm>
                  <a:off x="7837704" y="4491457"/>
                  <a:ext cx="1157674" cy="288000"/>
                </a:xfrm>
                <a:prstGeom prst="rect">
                  <a:avLst/>
                </a:prstGeom>
                <a:solidFill>
                  <a:srgbClr val="34B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22" name="Pfeil: Fünfeck 21">
                  <a:extLst>
                    <a:ext uri="{FF2B5EF4-FFF2-40B4-BE49-F238E27FC236}">
                      <a16:creationId xmlns:a16="http://schemas.microsoft.com/office/drawing/2014/main" id="{44EEEDAE-07B6-4545-B846-FD3C9B358F90}"/>
                    </a:ext>
                  </a:extLst>
                </p:cNvPr>
                <p:cNvSpPr/>
                <p:nvPr/>
              </p:nvSpPr>
              <p:spPr>
                <a:xfrm>
                  <a:off x="6816859" y="4490957"/>
                  <a:ext cx="1169470" cy="288000"/>
                </a:xfrm>
                <a:prstGeom prst="homePlate">
                  <a:avLst/>
                </a:prstGeom>
                <a:solidFill>
                  <a:srgbClr val="A0D9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23" name="Pfeil: Fünfeck 22">
                  <a:extLst>
                    <a:ext uri="{FF2B5EF4-FFF2-40B4-BE49-F238E27FC236}">
                      <a16:creationId xmlns:a16="http://schemas.microsoft.com/office/drawing/2014/main" id="{3D406037-25EB-464E-9A4C-D4EE473FB4B7}"/>
                    </a:ext>
                  </a:extLst>
                </p:cNvPr>
                <p:cNvSpPr/>
                <p:nvPr/>
              </p:nvSpPr>
              <p:spPr>
                <a:xfrm>
                  <a:off x="5807810" y="4490957"/>
                  <a:ext cx="1169470" cy="288000"/>
                </a:xfrm>
                <a:prstGeom prst="homePlate">
                  <a:avLst/>
                </a:prstGeom>
                <a:solidFill>
                  <a:srgbClr val="34B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24" name="Pfeil: Fünfeck 23">
                  <a:extLst>
                    <a:ext uri="{FF2B5EF4-FFF2-40B4-BE49-F238E27FC236}">
                      <a16:creationId xmlns:a16="http://schemas.microsoft.com/office/drawing/2014/main" id="{4AA7BE8A-7482-45B7-BF9D-29284B8D8010}"/>
                    </a:ext>
                  </a:extLst>
                </p:cNvPr>
                <p:cNvSpPr/>
                <p:nvPr/>
              </p:nvSpPr>
              <p:spPr>
                <a:xfrm>
                  <a:off x="4786965" y="4491825"/>
                  <a:ext cx="1169470" cy="288000"/>
                </a:xfrm>
                <a:prstGeom prst="homePlate">
                  <a:avLst/>
                </a:prstGeom>
                <a:solidFill>
                  <a:srgbClr val="97BF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25" name="Pfeil: Fünfeck 24">
                  <a:extLst>
                    <a:ext uri="{FF2B5EF4-FFF2-40B4-BE49-F238E27FC236}">
                      <a16:creationId xmlns:a16="http://schemas.microsoft.com/office/drawing/2014/main" id="{6AB9A099-A3F2-4956-8481-3484E1D55B3B}"/>
                    </a:ext>
                  </a:extLst>
                </p:cNvPr>
                <p:cNvSpPr/>
                <p:nvPr/>
              </p:nvSpPr>
              <p:spPr>
                <a:xfrm>
                  <a:off x="3777916" y="4491825"/>
                  <a:ext cx="1169470" cy="288000"/>
                </a:xfrm>
                <a:prstGeom prst="homePlate">
                  <a:avLst/>
                </a:prstGeom>
                <a:solidFill>
                  <a:srgbClr val="C6D8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26" name="Pfeil: Fünfeck 25">
                  <a:extLst>
                    <a:ext uri="{FF2B5EF4-FFF2-40B4-BE49-F238E27FC236}">
                      <a16:creationId xmlns:a16="http://schemas.microsoft.com/office/drawing/2014/main" id="{7ACCA5DB-E928-4588-A4CF-322452EEA14E}"/>
                    </a:ext>
                  </a:extLst>
                </p:cNvPr>
                <p:cNvSpPr/>
                <p:nvPr/>
              </p:nvSpPr>
              <p:spPr>
                <a:xfrm>
                  <a:off x="2828925" y="4491825"/>
                  <a:ext cx="1097616" cy="288000"/>
                </a:xfrm>
                <a:prstGeom prst="homePlate">
                  <a:avLst/>
                </a:prstGeom>
                <a:solidFill>
                  <a:srgbClr val="97BF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 dirty="0"/>
                </a:p>
              </p:txBody>
            </p:sp>
          </p:grp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F73281EF-D9DE-41DE-A7B3-A1ABD19A5D0C}"/>
                  </a:ext>
                </a:extLst>
              </p:cNvPr>
              <p:cNvSpPr txBox="1"/>
              <p:nvPr/>
            </p:nvSpPr>
            <p:spPr>
              <a:xfrm>
                <a:off x="2862432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FRÜHMORGENS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00:05:00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E5A2F9B1-9DFD-4EF0-8842-57A781A4ADB5}"/>
                  </a:ext>
                </a:extLst>
              </p:cNvPr>
              <p:cNvSpPr txBox="1"/>
              <p:nvPr/>
            </p:nvSpPr>
            <p:spPr>
              <a:xfrm>
                <a:off x="3870704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MORGENS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00:07:30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F342EDD3-62E4-4C57-81F4-A8EC1FA936B7}"/>
                  </a:ext>
                </a:extLst>
              </p:cNvPr>
              <p:cNvSpPr txBox="1"/>
              <p:nvPr/>
            </p:nvSpPr>
            <p:spPr>
              <a:xfrm>
                <a:off x="4901122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VORMITTAGS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00:10:30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330430C-CD2D-41E3-96FE-CE49E6093690}"/>
                  </a:ext>
                </a:extLst>
              </p:cNvPr>
              <p:cNvSpPr txBox="1"/>
              <p:nvPr/>
            </p:nvSpPr>
            <p:spPr>
              <a:xfrm>
                <a:off x="5920935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MITTAGS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00:12:00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F8C8FF6C-A01E-4457-9B03-E513DA84EF01}"/>
                  </a:ext>
                </a:extLst>
              </p:cNvPr>
              <p:cNvSpPr txBox="1"/>
              <p:nvPr/>
            </p:nvSpPr>
            <p:spPr>
              <a:xfrm>
                <a:off x="6928683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NACHMITTAGS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00:14:00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7DD2427-F2E4-45D1-A58A-82943C33903E}"/>
                  </a:ext>
                </a:extLst>
              </p:cNvPr>
              <p:cNvSpPr txBox="1"/>
              <p:nvPr/>
            </p:nvSpPr>
            <p:spPr>
              <a:xfrm>
                <a:off x="7937685" y="4432632"/>
                <a:ext cx="996215" cy="63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" b="1" dirty="0">
                    <a:latin typeface="Myriad variable"/>
                  </a:rPr>
                  <a:t>ABENDS</a:t>
                </a:r>
              </a:p>
              <a:p>
                <a:pPr>
                  <a:lnSpc>
                    <a:spcPts val="1050"/>
                  </a:lnSpc>
                </a:pPr>
                <a:r>
                  <a:rPr lang="de-DE" sz="1275" b="1" dirty="0">
                    <a:latin typeface="Myriad variable"/>
                  </a:rPr>
                  <a:t>00:17:30</a:t>
                </a:r>
              </a:p>
            </p:txBody>
          </p:sp>
        </p:grp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78E5197-FE59-4368-BF52-BFBC29BF0CED}"/>
                </a:ext>
              </a:extLst>
            </p:cNvPr>
            <p:cNvSpPr txBox="1"/>
            <p:nvPr userDrawn="1"/>
          </p:nvSpPr>
          <p:spPr>
            <a:xfrm>
              <a:off x="256670" y="5122942"/>
              <a:ext cx="103053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b="1" dirty="0">
                  <a:latin typeface="Myriad variable"/>
                </a:rPr>
                <a:t>Tagesablauf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96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21E9DB3-3B3B-435B-9CB5-545B721695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61420B-1112-4100-ABE4-D6E2291C182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82F56C5-7433-44C2-93B2-ED2323F303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E8EDE1-54EA-45CF-B69E-D32D38CACC9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D67B262-1100-490F-8552-AE625CED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68" y="1670519"/>
            <a:ext cx="4643232" cy="446516"/>
          </a:xfrm>
        </p:spPr>
        <p:txBody>
          <a:bodyPr/>
          <a:lstStyle/>
          <a:p>
            <a:r>
              <a:rPr lang="de-DE" sz="2000" dirty="0">
                <a:latin typeface="Cera PROModern Medium" pitchFamily="2" charset="0"/>
              </a:rPr>
              <a:t>2. d) Wie sieht meine Arbeit aus?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C534F8-A3B0-4001-B258-07F64C33F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>
                <a:latin typeface="Cera PROModern Medium" pitchFamily="2" charset="0"/>
              </a:rPr>
              <a:t>Alternativ: Jahreszyklus für </a:t>
            </a:r>
            <a:br>
              <a:rPr lang="de-DE" sz="1600" dirty="0">
                <a:latin typeface="Cera PROModern Medium" pitchFamily="2" charset="0"/>
              </a:rPr>
            </a:br>
            <a:r>
              <a:rPr lang="de-DE" sz="1600" dirty="0">
                <a:latin typeface="Cera PROModern Medium" pitchFamily="2" charset="0"/>
              </a:rPr>
              <a:t>jeden Monat grob beschreiben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D526174-9D50-44F3-9EA4-F42045A6A3C8}"/>
              </a:ext>
            </a:extLst>
          </p:cNvPr>
          <p:cNvGrpSpPr/>
          <p:nvPr/>
        </p:nvGrpSpPr>
        <p:grpSpPr>
          <a:xfrm>
            <a:off x="5525515" y="603204"/>
            <a:ext cx="2572606" cy="2925387"/>
            <a:chOff x="503761" y="3433261"/>
            <a:chExt cx="2572606" cy="2925387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716132D-A9E8-4AE6-84BB-D4A886430847}"/>
                </a:ext>
              </a:extLst>
            </p:cNvPr>
            <p:cNvGrpSpPr/>
            <p:nvPr/>
          </p:nvGrpSpPr>
          <p:grpSpPr>
            <a:xfrm>
              <a:off x="503761" y="3785915"/>
              <a:ext cx="2572606" cy="2572733"/>
              <a:chOff x="7712102" y="3703296"/>
              <a:chExt cx="2349288" cy="2349404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C2A0A227-5EDF-47A5-A8F0-0628410A413C}"/>
                  </a:ext>
                </a:extLst>
              </p:cNvPr>
              <p:cNvGrpSpPr/>
              <p:nvPr/>
            </p:nvGrpSpPr>
            <p:grpSpPr>
              <a:xfrm>
                <a:off x="7712102" y="3703296"/>
                <a:ext cx="2349288" cy="2349404"/>
                <a:chOff x="4701965" y="3919117"/>
                <a:chExt cx="2349288" cy="2349404"/>
              </a:xfrm>
            </p:grpSpPr>
            <p:grpSp>
              <p:nvGrpSpPr>
                <p:cNvPr id="16" name="Gruppieren 15">
                  <a:extLst>
                    <a:ext uri="{FF2B5EF4-FFF2-40B4-BE49-F238E27FC236}">
                      <a16:creationId xmlns:a16="http://schemas.microsoft.com/office/drawing/2014/main" id="{5F3264FE-601B-4046-803F-5E27ABA6C42B}"/>
                    </a:ext>
                  </a:extLst>
                </p:cNvPr>
                <p:cNvGrpSpPr/>
                <p:nvPr/>
              </p:nvGrpSpPr>
              <p:grpSpPr>
                <a:xfrm>
                  <a:off x="4701965" y="3919117"/>
                  <a:ext cx="2349288" cy="2349404"/>
                  <a:chOff x="9174976" y="3631106"/>
                  <a:chExt cx="2349288" cy="2349404"/>
                </a:xfrm>
              </p:grpSpPr>
              <p:sp>
                <p:nvSpPr>
                  <p:cNvPr id="32" name="Teilkreis 31">
                    <a:extLst>
                      <a:ext uri="{FF2B5EF4-FFF2-40B4-BE49-F238E27FC236}">
                        <a16:creationId xmlns:a16="http://schemas.microsoft.com/office/drawing/2014/main" id="{EFFC8FFE-73C4-4E72-A8BE-078F7733819C}"/>
                      </a:ext>
                    </a:extLst>
                  </p:cNvPr>
                  <p:cNvSpPr/>
                  <p:nvPr/>
                </p:nvSpPr>
                <p:spPr>
                  <a:xfrm>
                    <a:off x="9174977" y="3631106"/>
                    <a:ext cx="2349287" cy="2349287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E2F5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33" name="Teilkreis 32">
                    <a:extLst>
                      <a:ext uri="{FF2B5EF4-FFF2-40B4-BE49-F238E27FC236}">
                        <a16:creationId xmlns:a16="http://schemas.microsoft.com/office/drawing/2014/main" id="{B20D47A7-EE46-4AD3-9AFC-0FD80BAF3B5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4976" y="3631223"/>
                    <a:ext cx="2349287" cy="2349287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97BF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34" name="Teilkreis 33">
                    <a:extLst>
                      <a:ext uri="{FF2B5EF4-FFF2-40B4-BE49-F238E27FC236}">
                        <a16:creationId xmlns:a16="http://schemas.microsoft.com/office/drawing/2014/main" id="{16EA8C57-F37B-4048-AAA1-4163D5E1F4A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174976" y="3631222"/>
                    <a:ext cx="2349287" cy="2349287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36BCD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35" name="Teilkreis 34">
                    <a:extLst>
                      <a:ext uri="{FF2B5EF4-FFF2-40B4-BE49-F238E27FC236}">
                        <a16:creationId xmlns:a16="http://schemas.microsoft.com/office/drawing/2014/main" id="{A04830A8-71EE-43B7-9F94-7BFA3B98C71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74976" y="3631106"/>
                    <a:ext cx="2349287" cy="2349287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EEF4D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</p:grpSp>
            <p:grpSp>
              <p:nvGrpSpPr>
                <p:cNvPr id="17" name="Gruppieren 16">
                  <a:extLst>
                    <a:ext uri="{FF2B5EF4-FFF2-40B4-BE49-F238E27FC236}">
                      <a16:creationId xmlns:a16="http://schemas.microsoft.com/office/drawing/2014/main" id="{73BCAFFE-9CE6-4A61-AFD0-4BA59DC37529}"/>
                    </a:ext>
                  </a:extLst>
                </p:cNvPr>
                <p:cNvGrpSpPr/>
                <p:nvPr/>
              </p:nvGrpSpPr>
              <p:grpSpPr>
                <a:xfrm>
                  <a:off x="4863128" y="4085671"/>
                  <a:ext cx="2026962" cy="2016296"/>
                  <a:chOff x="9896063" y="3833213"/>
                  <a:chExt cx="2072935" cy="2062027"/>
                </a:xfrm>
              </p:grpSpPr>
              <p:sp>
                <p:nvSpPr>
                  <p:cNvPr id="28" name="Teilkreis 27">
                    <a:extLst>
                      <a:ext uri="{FF2B5EF4-FFF2-40B4-BE49-F238E27FC236}">
                        <a16:creationId xmlns:a16="http://schemas.microsoft.com/office/drawing/2014/main" id="{6D83EB2B-2CB5-4E77-990C-1BA733CBA9F8}"/>
                      </a:ext>
                    </a:extLst>
                  </p:cNvPr>
                  <p:cNvSpPr/>
                  <p:nvPr/>
                </p:nvSpPr>
                <p:spPr>
                  <a:xfrm>
                    <a:off x="9896065" y="3833213"/>
                    <a:ext cx="2061923" cy="2061924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C3E7F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29" name="Teilkreis 28">
                    <a:extLst>
                      <a:ext uri="{FF2B5EF4-FFF2-40B4-BE49-F238E27FC236}">
                        <a16:creationId xmlns:a16="http://schemas.microsoft.com/office/drawing/2014/main" id="{3784634C-E49A-4305-82E2-309DFD9386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896063" y="3833316"/>
                    <a:ext cx="2061924" cy="2061923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C5D78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30" name="Teilkreis 29">
                    <a:extLst>
                      <a:ext uri="{FF2B5EF4-FFF2-40B4-BE49-F238E27FC236}">
                        <a16:creationId xmlns:a16="http://schemas.microsoft.com/office/drawing/2014/main" id="{47708030-B90C-4672-829C-B77BA8FB3DE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907075" y="3833213"/>
                    <a:ext cx="2061923" cy="2061924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A0D9E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31" name="Teilkreis 30">
                    <a:extLst>
                      <a:ext uri="{FF2B5EF4-FFF2-40B4-BE49-F238E27FC236}">
                        <a16:creationId xmlns:a16="http://schemas.microsoft.com/office/drawing/2014/main" id="{AF2E3F04-A2D4-4730-AC7D-191A612744D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896063" y="3833214"/>
                    <a:ext cx="2061924" cy="2061923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DAE5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</p:grpSp>
            <p:grpSp>
              <p:nvGrpSpPr>
                <p:cNvPr id="18" name="Gruppieren 17">
                  <a:extLst>
                    <a:ext uri="{FF2B5EF4-FFF2-40B4-BE49-F238E27FC236}">
                      <a16:creationId xmlns:a16="http://schemas.microsoft.com/office/drawing/2014/main" id="{5979860C-C97F-47B4-AA6A-DF7A8826A17D}"/>
                    </a:ext>
                  </a:extLst>
                </p:cNvPr>
                <p:cNvGrpSpPr/>
                <p:nvPr/>
              </p:nvGrpSpPr>
              <p:grpSpPr>
                <a:xfrm>
                  <a:off x="5020308" y="4242024"/>
                  <a:ext cx="1712603" cy="1703591"/>
                  <a:chOff x="9908570" y="4089661"/>
                  <a:chExt cx="1712603" cy="1703591"/>
                </a:xfrm>
              </p:grpSpPr>
              <p:sp>
                <p:nvSpPr>
                  <p:cNvPr id="24" name="Teilkreis 23">
                    <a:extLst>
                      <a:ext uri="{FF2B5EF4-FFF2-40B4-BE49-F238E27FC236}">
                        <a16:creationId xmlns:a16="http://schemas.microsoft.com/office/drawing/2014/main" id="{856C5DF8-622E-4BD0-B44D-1DDF204EDCEC}"/>
                      </a:ext>
                    </a:extLst>
                  </p:cNvPr>
                  <p:cNvSpPr/>
                  <p:nvPr/>
                </p:nvSpPr>
                <p:spPr>
                  <a:xfrm>
                    <a:off x="9908572" y="4089661"/>
                    <a:ext cx="1703505" cy="1703506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A1D9E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25" name="Teilkreis 24">
                    <a:extLst>
                      <a:ext uri="{FF2B5EF4-FFF2-40B4-BE49-F238E27FC236}">
                        <a16:creationId xmlns:a16="http://schemas.microsoft.com/office/drawing/2014/main" id="{D1C463C3-1C5A-41EE-A5EF-90F3F51B95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908570" y="4089746"/>
                    <a:ext cx="1703506" cy="1703505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DAE5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26" name="Teilkreis 25">
                    <a:extLst>
                      <a:ext uri="{FF2B5EF4-FFF2-40B4-BE49-F238E27FC236}">
                        <a16:creationId xmlns:a16="http://schemas.microsoft.com/office/drawing/2014/main" id="{AB6FF982-AF60-4777-A2A6-49FA9B5BF35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917668" y="4089661"/>
                    <a:ext cx="1703505" cy="1703506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C3E7F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27" name="Teilkreis 26">
                    <a:extLst>
                      <a:ext uri="{FF2B5EF4-FFF2-40B4-BE49-F238E27FC236}">
                        <a16:creationId xmlns:a16="http://schemas.microsoft.com/office/drawing/2014/main" id="{7818B955-5F32-42FE-A6CD-CC539C023F1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908570" y="4089662"/>
                    <a:ext cx="1703506" cy="1703505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C6D8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</p:grpSp>
            <p:grpSp>
              <p:nvGrpSpPr>
                <p:cNvPr id="19" name="Gruppieren 18">
                  <a:extLst>
                    <a:ext uri="{FF2B5EF4-FFF2-40B4-BE49-F238E27FC236}">
                      <a16:creationId xmlns:a16="http://schemas.microsoft.com/office/drawing/2014/main" id="{D162BB3F-641F-4E53-8660-15711553F19B}"/>
                    </a:ext>
                  </a:extLst>
                </p:cNvPr>
                <p:cNvGrpSpPr/>
                <p:nvPr/>
              </p:nvGrpSpPr>
              <p:grpSpPr>
                <a:xfrm>
                  <a:off x="5178670" y="4418168"/>
                  <a:ext cx="1395878" cy="1351303"/>
                  <a:chOff x="10065608" y="4089661"/>
                  <a:chExt cx="1555565" cy="1547379"/>
                </a:xfrm>
              </p:grpSpPr>
              <p:sp>
                <p:nvSpPr>
                  <p:cNvPr id="20" name="Teilkreis 19">
                    <a:extLst>
                      <a:ext uri="{FF2B5EF4-FFF2-40B4-BE49-F238E27FC236}">
                        <a16:creationId xmlns:a16="http://schemas.microsoft.com/office/drawing/2014/main" id="{555D8735-750B-426A-A6AB-30D0B0F037BE}"/>
                      </a:ext>
                    </a:extLst>
                  </p:cNvPr>
                  <p:cNvSpPr/>
                  <p:nvPr/>
                </p:nvSpPr>
                <p:spPr>
                  <a:xfrm>
                    <a:off x="10065609" y="4089661"/>
                    <a:ext cx="1547302" cy="1547303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34BCD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21" name="Teilkreis 20">
                    <a:extLst>
                      <a:ext uri="{FF2B5EF4-FFF2-40B4-BE49-F238E27FC236}">
                        <a16:creationId xmlns:a16="http://schemas.microsoft.com/office/drawing/2014/main" id="{DE0E5436-315A-4EB3-BD62-5E0A3C0F288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5607" y="4089738"/>
                    <a:ext cx="1547303" cy="1547302"/>
                  </a:xfrm>
                  <a:prstGeom prst="pie">
                    <a:avLst>
                      <a:gd name="adj1" fmla="val 0"/>
                      <a:gd name="adj2" fmla="val 5384370"/>
                    </a:avLst>
                  </a:prstGeom>
                  <a:solidFill>
                    <a:srgbClr val="EDF3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22" name="Teilkreis 21">
                    <a:extLst>
                      <a:ext uri="{FF2B5EF4-FFF2-40B4-BE49-F238E27FC236}">
                        <a16:creationId xmlns:a16="http://schemas.microsoft.com/office/drawing/2014/main" id="{791D1E00-5D20-4E90-A85A-68DE17D085A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073871" y="4089661"/>
                    <a:ext cx="1547302" cy="1547303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E5F4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23" name="Teilkreis 22">
                    <a:extLst>
                      <a:ext uri="{FF2B5EF4-FFF2-40B4-BE49-F238E27FC236}">
                        <a16:creationId xmlns:a16="http://schemas.microsoft.com/office/drawing/2014/main" id="{A6BDB051-FC29-447C-8AA0-859D9A62A8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65607" y="4089662"/>
                    <a:ext cx="1547303" cy="1547302"/>
                  </a:xfrm>
                  <a:prstGeom prst="pie">
                    <a:avLst>
                      <a:gd name="adj1" fmla="val 0"/>
                      <a:gd name="adj2" fmla="val 5417614"/>
                    </a:avLst>
                  </a:prstGeom>
                  <a:solidFill>
                    <a:srgbClr val="97BF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350" dirty="0"/>
                  </a:p>
                </p:txBody>
              </p:sp>
            </p:grpSp>
          </p:grp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A384E91-B894-4469-872D-3DE9032BDD72}"/>
                  </a:ext>
                </a:extLst>
              </p:cNvPr>
              <p:cNvSpPr txBox="1"/>
              <p:nvPr/>
            </p:nvSpPr>
            <p:spPr>
              <a:xfrm rot="18704008">
                <a:off x="7841552" y="4105638"/>
                <a:ext cx="718355" cy="24175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750" b="1" dirty="0">
                    <a:latin typeface="Myriad variable"/>
                  </a:rPr>
                  <a:t>  FRÜHLING</a:t>
                </a:r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C3523FB-CCE1-4451-9611-1876074259DA}"/>
                  </a:ext>
                </a:extLst>
              </p:cNvPr>
              <p:cNvSpPr txBox="1"/>
              <p:nvPr/>
            </p:nvSpPr>
            <p:spPr>
              <a:xfrm rot="2327038">
                <a:off x="9139051" y="4016937"/>
                <a:ext cx="683298" cy="24622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750" b="1" dirty="0">
                    <a:latin typeface="Myriad variable"/>
                  </a:rPr>
                  <a:t>SOMMER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8C69A8EE-B510-4A61-A74D-95D5A487B6C2}"/>
                  </a:ext>
                </a:extLst>
              </p:cNvPr>
              <p:cNvSpPr txBox="1"/>
              <p:nvPr/>
            </p:nvSpPr>
            <p:spPr>
              <a:xfrm rot="2714349">
                <a:off x="7880383" y="5563121"/>
                <a:ext cx="561188" cy="127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de-DE" sz="750" b="1" dirty="0">
                    <a:latin typeface="Myriad variable"/>
                  </a:rPr>
                  <a:t>HERBST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7F3FB22-7E98-4464-9C4B-CBE9B98E98E2}"/>
                  </a:ext>
                </a:extLst>
              </p:cNvPr>
              <p:cNvSpPr txBox="1"/>
              <p:nvPr/>
            </p:nvSpPr>
            <p:spPr>
              <a:xfrm rot="18943739">
                <a:off x="9305508" y="5549167"/>
                <a:ext cx="633803" cy="14081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de-DE" sz="788" b="1" dirty="0">
                    <a:latin typeface="Myriad variable"/>
                  </a:rPr>
                  <a:t>WINTER</a:t>
                </a:r>
              </a:p>
            </p:txBody>
          </p:sp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4CEC9AE-B20D-4866-9AB9-00A8E3CA2F6F}"/>
                </a:ext>
              </a:extLst>
            </p:cNvPr>
            <p:cNvSpPr txBox="1"/>
            <p:nvPr/>
          </p:nvSpPr>
          <p:spPr>
            <a:xfrm>
              <a:off x="981704" y="3433261"/>
              <a:ext cx="161671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50" b="1" dirty="0">
                  <a:latin typeface="Myriad variable"/>
                </a:rPr>
                <a:t>Jahreszyklus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9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95E178C-2A09-431D-AFE0-78F2AE47C0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286148" y="3813871"/>
            <a:ext cx="2046341" cy="1884286"/>
          </a:xfrm>
        </p:spPr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0F53A9-A713-4C13-8CFD-5919AE52927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58473" y="3813871"/>
            <a:ext cx="2046341" cy="1884286"/>
          </a:xfrm>
        </p:spPr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BC6D905-2737-4BC7-8298-42E611CC2AB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38692" y="3813871"/>
            <a:ext cx="2046341" cy="1884286"/>
          </a:xfrm>
        </p:spPr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474327-F4BC-482D-803C-ED864CB9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67" y="1670519"/>
            <a:ext cx="4969015" cy="482424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Cera PROModern Medium" pitchFamily="2" charset="0"/>
              </a:rPr>
              <a:t>2. e) So soll mein Hof in Zukunft aussehen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E8A6BAE-4176-4D7E-925D-37D8271E0D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era PROModern Medium" pitchFamily="2" charset="0"/>
              </a:rPr>
              <a:t>Was sind meine Ziele? Was möchte ich künftig machen?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era PROModern Medium" pitchFamily="2" charset="0"/>
              </a:rPr>
              <a:t>Habe ich eine Hofnachfolgerin?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67FF6BA-2BFC-4952-9BF9-97E31E9D784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98525" y="1747148"/>
            <a:ext cx="1686508" cy="1884286"/>
          </a:xfrm>
        </p:spPr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116D6A27-D8A0-4DD9-B406-46371D009E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76016" y="1756703"/>
            <a:ext cx="1515360" cy="1884286"/>
          </a:xfrm>
        </p:spPr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74A2819-655B-408B-BEAA-69913D5D05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78223" y="3441241"/>
            <a:ext cx="1350000" cy="1350000"/>
          </a:xfrm>
        </p:spPr>
      </p:sp>
    </p:spTree>
    <p:extLst>
      <p:ext uri="{BB962C8B-B14F-4D97-AF65-F5344CB8AC3E}">
        <p14:creationId xmlns:p14="http://schemas.microsoft.com/office/powerpoint/2010/main" val="371648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12B8F56-1340-4448-A857-4D146A7E32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471635-F1B7-4AC8-8A75-259ED21157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3D88982-D207-47DE-91D3-8644FD87CA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9720C92-B511-4E8F-AA4A-D86DAE25A5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960FEA8-4448-4716-ACA8-529655621D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C075ED6-3870-4653-8384-E1094CFE2E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A8C364E6-308F-4606-9264-75CFF13B4C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4347A77F-E9D1-4413-8808-9BC30697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latin typeface="Cera PROModern Medium" pitchFamily="2" charset="0"/>
              </a:rPr>
              <a:t>3. Produkte von meinem Hof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23154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dfb40-15bc-4721-b5cf-c812ebfbeef6">
      <Terms xmlns="http://schemas.microsoft.com/office/infopath/2007/PartnerControls"/>
    </lcf76f155ced4ddcb4097134ff3c332f>
    <TaxCatchAll xmlns="f62c2896-aaab-4f1b-a66f-377f5a8691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C0582DEE63654CA94F65FA38D01D8F" ma:contentTypeVersion="16" ma:contentTypeDescription="Ein neues Dokument erstellen." ma:contentTypeScope="" ma:versionID="b9eda3d481d7eb7fd913fed9f9342e8f">
  <xsd:schema xmlns:xsd="http://www.w3.org/2001/XMLSchema" xmlns:xs="http://www.w3.org/2001/XMLSchema" xmlns:p="http://schemas.microsoft.com/office/2006/metadata/properties" xmlns:ns2="de5dfb40-15bc-4721-b5cf-c812ebfbeef6" xmlns:ns3="f62c2896-aaab-4f1b-a66f-377f5a8691a5" targetNamespace="http://schemas.microsoft.com/office/2006/metadata/properties" ma:root="true" ma:fieldsID="46918b6168cdf0d418a5587afd23fed4" ns2:_="" ns3:_="">
    <xsd:import namespace="de5dfb40-15bc-4721-b5cf-c812ebfbeef6"/>
    <xsd:import namespace="f62c2896-aaab-4f1b-a66f-377f5a869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dfb40-15bc-4721-b5cf-c812ebfbe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643eaab8-b36f-440b-941b-cbc589a4e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c2896-aaab-4f1b-a66f-377f5a8691a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7b6d322-1b05-4698-b1d0-7ac00cdecf79}" ma:internalName="TaxCatchAll" ma:showField="CatchAllData" ma:web="f62c2896-aaab-4f1b-a66f-377f5a869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2677EF-ED4E-4A75-B8CB-C7C4205FF3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5CA1CE-FAF6-4262-8AEC-38237CBF9C72}">
  <ds:schemaRefs>
    <ds:schemaRef ds:uri="http://schemas.microsoft.com/office/2006/metadata/properties"/>
    <ds:schemaRef ds:uri="http://schemas.microsoft.com/office/infopath/2007/PartnerControls"/>
    <ds:schemaRef ds:uri="de5dfb40-15bc-4721-b5cf-c812ebfbeef6"/>
    <ds:schemaRef ds:uri="f62c2896-aaab-4f1b-a66f-377f5a8691a5"/>
  </ds:schemaRefs>
</ds:datastoreItem>
</file>

<file path=customXml/itemProps3.xml><?xml version="1.0" encoding="utf-8"?>
<ds:datastoreItem xmlns:ds="http://schemas.openxmlformats.org/officeDocument/2006/customXml" ds:itemID="{26D5A205-8130-45BD-BB93-73A4C138B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dfb40-15bc-4721-b5cf-c812ebfbeef6"/>
    <ds:schemaRef ds:uri="f62c2896-aaab-4f1b-a66f-377f5a869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</Words>
  <Application>Microsoft Office PowerPoint</Application>
  <PresentationFormat>Bildschirmpräsentation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Cera Pro</vt:lpstr>
      <vt:lpstr>Cera PROModern Medium</vt:lpstr>
      <vt:lpstr>Myriad variable</vt:lpstr>
      <vt:lpstr>Myriad variable semibold italic</vt:lpstr>
      <vt:lpstr>Benutzerdefiniertes Design</vt:lpstr>
      <vt:lpstr>1_Benutzerdefiniertes Design</vt:lpstr>
      <vt:lpstr>PowerPoint-Präsentation</vt:lpstr>
      <vt:lpstr>1. Inhalt</vt:lpstr>
      <vt:lpstr>1. Wer bin ich?</vt:lpstr>
      <vt:lpstr>2. a) Wie sieht mein Hof aus? </vt:lpstr>
      <vt:lpstr>2. b) Wie sieht mein Hof aus? </vt:lpstr>
      <vt:lpstr>2. c) Wie sieht meine Arbeit aus?</vt:lpstr>
      <vt:lpstr>2. d) Wie sieht meine Arbeit aus?</vt:lpstr>
      <vt:lpstr>2. e) So soll mein Hof in Zukunft aussehen</vt:lpstr>
      <vt:lpstr>3. Produkte von meinem Hof</vt:lpstr>
      <vt:lpstr>4. a) Mögliche Fragen an die Schülerinnen</vt:lpstr>
      <vt:lpstr>4. b) Fragerunde der Schülerinnen</vt:lpstr>
      <vt:lpstr>5. Kommt mich besuchen!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Nicola Dähnert</dc:creator>
  <cp:lastModifiedBy>Glogger-Hönle</cp:lastModifiedBy>
  <cp:revision>352</cp:revision>
  <dcterms:created xsi:type="dcterms:W3CDTF">2021-04-01T13:32:08Z</dcterms:created>
  <dcterms:modified xsi:type="dcterms:W3CDTF">2022-06-30T11:11:26Z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0x01010075C0582DEE63654CA94F65FA38D01D8F</vt:lpwstr>
  </property>
  <property fmtid="{D5CDD505-2E9C-101B-9397-08002B2CF9AE}" pid="3" name="MediaServiceImageTags">
    <vt:lpwstr/>
  </property>
</Properties>
</file>